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sldIdLst>
    <p:sldId id="256" r:id="rId5"/>
    <p:sldId id="2124" r:id="rId6"/>
    <p:sldId id="295" r:id="rId7"/>
    <p:sldId id="1371" r:id="rId8"/>
    <p:sldId id="1366" r:id="rId9"/>
    <p:sldId id="1373" r:id="rId10"/>
    <p:sldId id="2097" r:id="rId11"/>
    <p:sldId id="2119" r:id="rId12"/>
    <p:sldId id="481" r:id="rId13"/>
    <p:sldId id="302" r:id="rId14"/>
    <p:sldId id="336" r:id="rId15"/>
    <p:sldId id="437" r:id="rId16"/>
    <p:sldId id="2100" r:id="rId17"/>
    <p:sldId id="436" r:id="rId18"/>
    <p:sldId id="320" r:id="rId19"/>
    <p:sldId id="2109" r:id="rId20"/>
    <p:sldId id="2104" r:id="rId21"/>
    <p:sldId id="2115" r:id="rId22"/>
    <p:sldId id="332" r:id="rId23"/>
    <p:sldId id="2120" r:id="rId24"/>
    <p:sldId id="338" r:id="rId25"/>
    <p:sldId id="2116" r:id="rId26"/>
    <p:sldId id="2126" r:id="rId27"/>
    <p:sldId id="2108" r:id="rId28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1576" autoAdjust="0"/>
  </p:normalViewPr>
  <p:slideViewPr>
    <p:cSldViewPr snapToGrid="0" snapToObjects="1">
      <p:cViewPr varScale="1">
        <p:scale>
          <a:sx n="127" d="100"/>
          <a:sy n="127" d="100"/>
        </p:scale>
        <p:origin x="11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5E6D1A43-4927-448A-8709-1A639C18A13E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3918C55E-B25D-49F7-AC7B-3685D67F1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7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35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24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55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03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55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61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30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58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0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46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68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5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 b="1"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 b="1"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 b="1"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 b="1"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 b="1"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 b="1"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 b="1"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 b="1"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 b="1"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 b="1"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emf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1934" y="1552575"/>
            <a:ext cx="4890031" cy="1945268"/>
          </a:xfrm>
        </p:spPr>
        <p:txBody>
          <a:bodyPr>
            <a:norm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Accelerator/IR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332" y="3638164"/>
            <a:ext cx="5835893" cy="2000636"/>
          </a:xfrm>
        </p:spPr>
        <p:txBody>
          <a:bodyPr>
            <a:normAutofit/>
          </a:bodyPr>
          <a:lstStyle/>
          <a:p>
            <a:r>
              <a:rPr lang="en-US" sz="1900" dirty="0"/>
              <a:t>A. Drees for the EIC team</a:t>
            </a:r>
          </a:p>
          <a:p>
            <a:r>
              <a:rPr lang="en-US" sz="1900" dirty="0"/>
              <a:t>4th EIC Yellow Report Workshop at LBL</a:t>
            </a:r>
          </a:p>
          <a:p>
            <a:r>
              <a:rPr lang="en-US" sz="1600" dirty="0"/>
              <a:t>November 20</a:t>
            </a:r>
            <a:r>
              <a:rPr lang="en-US" sz="1600" baseline="30000" dirty="0"/>
              <a:t>th</a:t>
            </a:r>
            <a:r>
              <a:rPr lang="en-US" sz="1600" dirty="0"/>
              <a:t>,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9" y="22494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EIC IR: Forward Direction (RHIC sec5)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9E74E-6756-4CFD-954E-B06EB06F24D6}"/>
              </a:ext>
            </a:extLst>
          </p:cNvPr>
          <p:cNvSpPr/>
          <p:nvPr/>
        </p:nvSpPr>
        <p:spPr>
          <a:xfrm>
            <a:off x="5226834" y="1380292"/>
            <a:ext cx="38037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Comic Sans MS"/>
              </a:rPr>
              <a:t>Requirements for hadron beam direction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Comic Sans MS"/>
              </a:rPr>
              <a:t>B0pF: Forward Spectrometer </a:t>
            </a:r>
            <a:br>
              <a:rPr lang="en-US" sz="1600" dirty="0">
                <a:cs typeface="Comic Sans MS"/>
              </a:rPr>
            </a:br>
            <a:r>
              <a:rPr lang="en-US" sz="1600" dirty="0">
                <a:cs typeface="Comic Sans MS"/>
              </a:rPr>
              <a:t>(6 - 20 </a:t>
            </a:r>
            <a:r>
              <a:rPr lang="en-US" sz="1600" dirty="0" err="1">
                <a:cs typeface="Comic Sans MS"/>
              </a:rPr>
              <a:t>mrad</a:t>
            </a:r>
            <a:r>
              <a:rPr lang="en-US" sz="1600" dirty="0">
                <a:cs typeface="Comic Sans MS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Comic Sans MS"/>
              </a:rPr>
              <a:t>Neutron Detector  </a:t>
            </a:r>
            <a:br>
              <a:rPr lang="en-US" sz="1600" dirty="0">
                <a:cs typeface="Comic Sans MS"/>
              </a:rPr>
            </a:br>
            <a:r>
              <a:rPr lang="en-US" sz="1600" dirty="0">
                <a:cs typeface="Comic Sans MS"/>
              </a:rPr>
              <a:t>(+/-4 </a:t>
            </a:r>
            <a:r>
              <a:rPr lang="en-US" sz="1600" dirty="0" err="1">
                <a:cs typeface="Comic Sans MS"/>
              </a:rPr>
              <a:t>mrad</a:t>
            </a:r>
            <a:r>
              <a:rPr lang="en-US" sz="1600" dirty="0">
                <a:cs typeface="Comic Sans MS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Comic Sans MS"/>
              </a:rPr>
              <a:t>Roman pots </a:t>
            </a:r>
            <a:br>
              <a:rPr lang="en-US" sz="1600" dirty="0">
                <a:cs typeface="Comic Sans MS"/>
              </a:rPr>
            </a:br>
            <a:r>
              <a:rPr lang="en-US" sz="1600" dirty="0">
                <a:cs typeface="Comic Sans MS"/>
              </a:rPr>
              <a:t>(sensitive 1 to 5 </a:t>
            </a:r>
            <a:r>
              <a:rPr lang="en-US" sz="1600" dirty="0" err="1">
                <a:cs typeface="Comic Sans MS"/>
              </a:rPr>
              <a:t>mrad</a:t>
            </a:r>
            <a:r>
              <a:rPr lang="en-US" sz="1600" dirty="0">
                <a:cs typeface="Comic Sans MS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Comic Sans MS"/>
              </a:rPr>
              <a:t>Mostly interleaved magnets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Comic Sans MS"/>
              </a:rPr>
              <a:t>Exception: B0 and Q1BpF/Q1eF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Comic Sans MS"/>
              </a:rPr>
              <a:t>Large apertures of proton forward magnets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68D822C6-609A-4AEA-AA33-410F81A4B0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126269"/>
              </p:ext>
            </p:extLst>
          </p:nvPr>
        </p:nvGraphicFramePr>
        <p:xfrm>
          <a:off x="628650" y="4961116"/>
          <a:ext cx="4303758" cy="13507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17293">
                  <a:extLst>
                    <a:ext uri="{9D8B030D-6E8A-4147-A177-3AD203B41FA5}">
                      <a16:colId xmlns:a16="http://schemas.microsoft.com/office/drawing/2014/main" val="1600040299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3061743698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2558788884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1614724886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1669346708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623497104"/>
                    </a:ext>
                  </a:extLst>
                </a:gridCol>
              </a:tblGrid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Name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R1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length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grad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 pole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654372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[m]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[T]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[T/m]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[T]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075798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B0ApF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-3.3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-3.3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6748430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Q1ApF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-72.608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-4.066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48981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Q1BpF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-66.18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-5.162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8886197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Q2pF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40.737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5.357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38577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B1pF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-3.4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-3.4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53162180"/>
                  </a:ext>
                </a:extLst>
              </a:tr>
            </a:tbl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28DBDAF-ADED-4211-92A3-A7DBD709B5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9" y="1325931"/>
            <a:ext cx="5036781" cy="3628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E30A4F-2906-4075-8151-CF3A540B3D04}"/>
              </a:ext>
            </a:extLst>
          </p:cNvPr>
          <p:cNvSpPr txBox="1"/>
          <p:nvPr/>
        </p:nvSpPr>
        <p:spPr>
          <a:xfrm>
            <a:off x="825690" y="3140412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E47DE3-CA3C-4726-A0F8-46169CE01D8B}"/>
              </a:ext>
            </a:extLst>
          </p:cNvPr>
          <p:cNvCxnSpPr/>
          <p:nvPr/>
        </p:nvCxnSpPr>
        <p:spPr>
          <a:xfrm flipV="1">
            <a:off x="1836805" y="1753589"/>
            <a:ext cx="899606" cy="208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E76E1A-F88E-449C-9762-AA1A584E5C47}"/>
              </a:ext>
            </a:extLst>
          </p:cNvPr>
          <p:cNvSpPr txBox="1"/>
          <p:nvPr/>
        </p:nvSpPr>
        <p:spPr>
          <a:xfrm rot="20841107">
            <a:off x="1737376" y="1526474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74195-38E1-41B3-9502-CB3EF9C3F3E6}"/>
              </a:ext>
            </a:extLst>
          </p:cNvPr>
          <p:cNvSpPr txBox="1"/>
          <p:nvPr/>
        </p:nvSpPr>
        <p:spPr>
          <a:xfrm rot="825671">
            <a:off x="1995647" y="3997717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D0CBC9-F14E-49D7-A553-CB7477771B0A}"/>
              </a:ext>
            </a:extLst>
          </p:cNvPr>
          <p:cNvCxnSpPr>
            <a:cxnSpLocks/>
          </p:cNvCxnSpPr>
          <p:nvPr/>
        </p:nvCxnSpPr>
        <p:spPr>
          <a:xfrm rot="117870" flipH="1" flipV="1">
            <a:off x="1905745" y="4205311"/>
            <a:ext cx="1044154" cy="282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277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8972-9BB7-47DE-8CA8-007E47BA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-39689"/>
            <a:ext cx="7886700" cy="1325563"/>
          </a:xfrm>
        </p:spPr>
        <p:txBody>
          <a:bodyPr/>
          <a:lstStyle/>
          <a:p>
            <a:r>
              <a:rPr lang="en-US" dirty="0"/>
              <a:t>Hadron Forward - Apertures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F28FD0-3CA1-48E5-8892-B220F3D83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621" y="1354139"/>
            <a:ext cx="6632853" cy="4913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CC8F3-63B9-4F77-8A9D-4ADDB2AC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D553C-F898-404F-ADA6-B69D4AF3E8CD}"/>
              </a:ext>
            </a:extLst>
          </p:cNvPr>
          <p:cNvSpPr txBox="1"/>
          <p:nvPr/>
        </p:nvSpPr>
        <p:spPr>
          <a:xfrm>
            <a:off x="6426200" y="4311650"/>
            <a:ext cx="805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275 GeV</a:t>
            </a:r>
          </a:p>
          <a:p>
            <a:r>
              <a:rPr lang="en-US" sz="1400" dirty="0"/>
              <a:t>41 GeV</a:t>
            </a:r>
          </a:p>
          <a:p>
            <a:r>
              <a:rPr lang="en-US" sz="1400" dirty="0"/>
              <a:t>100 GeV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27DB6-74B0-4F7B-9FBC-998034BA769B}"/>
              </a:ext>
            </a:extLst>
          </p:cNvPr>
          <p:cNvSpPr txBox="1"/>
          <p:nvPr/>
        </p:nvSpPr>
        <p:spPr>
          <a:xfrm>
            <a:off x="2057400" y="1354139"/>
            <a:ext cx="3946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 aperture optimization:</a:t>
            </a:r>
          </a:p>
          <a:p>
            <a:r>
              <a:rPr lang="en-US" dirty="0"/>
              <a:t>Magnets tilted and displaced </a:t>
            </a:r>
          </a:p>
          <a:p>
            <a:r>
              <a:rPr lang="en-US" dirty="0"/>
              <a:t>Magnets split in two (e.g. Q1A and Q1B)</a:t>
            </a:r>
          </a:p>
        </p:txBody>
      </p:sp>
    </p:spTree>
    <p:extLst>
      <p:ext uri="{BB962C8B-B14F-4D97-AF65-F5344CB8AC3E}">
        <p14:creationId xmlns:p14="http://schemas.microsoft.com/office/powerpoint/2010/main" val="36413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8F6678-5793-45DA-B350-720CBD484331}"/>
              </a:ext>
            </a:extLst>
          </p:cNvPr>
          <p:cNvSpPr/>
          <p:nvPr/>
        </p:nvSpPr>
        <p:spPr>
          <a:xfrm>
            <a:off x="931362" y="4134387"/>
            <a:ext cx="5611315" cy="1735219"/>
          </a:xfrm>
          <a:prstGeom prst="rect">
            <a:avLst/>
          </a:prstGeom>
          <a:solidFill>
            <a:srgbClr val="FF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dirty="0">
                <a:solidFill>
                  <a:srgbClr val="002060"/>
                </a:solidFill>
              </a:rPr>
              <a:t>Highlights:</a:t>
            </a:r>
          </a:p>
          <a:p>
            <a:pPr marL="257175" indent="-257175">
              <a:lnSpc>
                <a:spcPct val="8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Final assembly will be done inside the RHIC tunnel.</a:t>
            </a:r>
          </a:p>
          <a:p>
            <a:pPr marL="257175" indent="-257175">
              <a:lnSpc>
                <a:spcPct val="8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Gaps between all magnets – space for coil leads (some nested in end plates), inner helium vessel welding.</a:t>
            </a:r>
          </a:p>
          <a:p>
            <a:pPr marL="257175" indent="-257175">
              <a:lnSpc>
                <a:spcPct val="8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Bellows between all cold masses, at outer yoke/shells – no positional shifting due to welding.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B1930-4B53-48D2-9CB6-18973A3E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4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Forward Side, Two Cryostat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72A081-35AD-469B-BE0F-BEF15346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2" name="Picture 11" descr="A picture containing screenshot, light&#10;&#10;Description automatically generated">
            <a:extLst>
              <a:ext uri="{FF2B5EF4-FFF2-40B4-BE49-F238E27FC236}">
                <a16:creationId xmlns:a16="http://schemas.microsoft.com/office/drawing/2014/main" id="{5FDBD714-0556-4F9F-9588-A578B9F9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994"/>
            <a:ext cx="9144000" cy="16514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0367EF-FC1B-4B0B-823A-5757C43B52FE}"/>
              </a:ext>
            </a:extLst>
          </p:cNvPr>
          <p:cNvSpPr txBox="1"/>
          <p:nvPr/>
        </p:nvSpPr>
        <p:spPr>
          <a:xfrm>
            <a:off x="0" y="1617427"/>
            <a:ext cx="1283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</a:rPr>
              <a:t>Near IP End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DC8683-F99A-46B9-94D9-90958C536F5B}"/>
              </a:ext>
            </a:extLst>
          </p:cNvPr>
          <p:cNvSpPr txBox="1"/>
          <p:nvPr/>
        </p:nvSpPr>
        <p:spPr>
          <a:xfrm>
            <a:off x="11808" y="3168388"/>
            <a:ext cx="1133099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>
                <a:solidFill>
                  <a:srgbClr val="FF6699"/>
                </a:solidFill>
              </a:rPr>
              <a:t>Outgoing Hadron Beam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E27970-4EC3-4F76-B63A-7B633CE581B9}"/>
              </a:ext>
            </a:extLst>
          </p:cNvPr>
          <p:cNvCxnSpPr>
            <a:cxnSpLocks/>
          </p:cNvCxnSpPr>
          <p:nvPr/>
        </p:nvCxnSpPr>
        <p:spPr>
          <a:xfrm>
            <a:off x="722427" y="3294872"/>
            <a:ext cx="381663" cy="1"/>
          </a:xfrm>
          <a:prstGeom prst="straightConnector1">
            <a:avLst/>
          </a:prstGeom>
          <a:ln w="19050">
            <a:solidFill>
              <a:srgbClr val="FF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314C1F-46DD-4571-86F4-FEEF05BFC668}"/>
              </a:ext>
            </a:extLst>
          </p:cNvPr>
          <p:cNvSpPr txBox="1"/>
          <p:nvPr/>
        </p:nvSpPr>
        <p:spPr>
          <a:xfrm rot="21480000">
            <a:off x="-66661" y="1911948"/>
            <a:ext cx="1268561" cy="46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200">
                <a:solidFill>
                  <a:srgbClr val="F8A67F"/>
                </a:solidFill>
              </a:rPr>
              <a:t>Incoming Electron Beam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8A3A13-1A12-428A-86A8-2669B9504850}"/>
              </a:ext>
            </a:extLst>
          </p:cNvPr>
          <p:cNvCxnSpPr>
            <a:cxnSpLocks/>
          </p:cNvCxnSpPr>
          <p:nvPr/>
        </p:nvCxnSpPr>
        <p:spPr>
          <a:xfrm rot="-120000" flipH="1">
            <a:off x="134539" y="2034437"/>
            <a:ext cx="367075" cy="0"/>
          </a:xfrm>
          <a:prstGeom prst="straightConnector1">
            <a:avLst/>
          </a:prstGeom>
          <a:ln w="19050">
            <a:solidFill>
              <a:srgbClr val="F8A6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CC5AE15-7695-4922-9D62-DC26802BB7E9}"/>
              </a:ext>
            </a:extLst>
          </p:cNvPr>
          <p:cNvCxnSpPr>
            <a:cxnSpLocks/>
          </p:cNvCxnSpPr>
          <p:nvPr/>
        </p:nvCxnSpPr>
        <p:spPr>
          <a:xfrm flipH="1">
            <a:off x="797023" y="1662895"/>
            <a:ext cx="781555" cy="968264"/>
          </a:xfrm>
          <a:prstGeom prst="straightConnector1">
            <a:avLst/>
          </a:prstGeom>
          <a:ln w="158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757E53D-1019-4D14-895A-74493AB9D7E1}"/>
              </a:ext>
            </a:extLst>
          </p:cNvPr>
          <p:cNvCxnSpPr>
            <a:cxnSpLocks/>
          </p:cNvCxnSpPr>
          <p:nvPr/>
        </p:nvCxnSpPr>
        <p:spPr>
          <a:xfrm flipH="1">
            <a:off x="2999666" y="1662895"/>
            <a:ext cx="737354" cy="913504"/>
          </a:xfrm>
          <a:prstGeom prst="straightConnector1">
            <a:avLst/>
          </a:prstGeom>
          <a:ln w="158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C828991-BDE6-4722-BB83-6FAEFE4BAC7C}"/>
              </a:ext>
            </a:extLst>
          </p:cNvPr>
          <p:cNvSpPr txBox="1"/>
          <p:nvPr/>
        </p:nvSpPr>
        <p:spPr>
          <a:xfrm>
            <a:off x="1510528" y="1440891"/>
            <a:ext cx="622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Q0EF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EE2F72-15C5-48DD-95F2-A8EF8C7C0ADA}"/>
              </a:ext>
            </a:extLst>
          </p:cNvPr>
          <p:cNvSpPr txBox="1"/>
          <p:nvPr/>
        </p:nvSpPr>
        <p:spPr>
          <a:xfrm>
            <a:off x="3659782" y="1440891"/>
            <a:ext cx="622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Q1EF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95F30CD-B9C3-45F2-AD61-DF94F98A86B4}"/>
              </a:ext>
            </a:extLst>
          </p:cNvPr>
          <p:cNvCxnSpPr>
            <a:cxnSpLocks/>
          </p:cNvCxnSpPr>
          <p:nvPr/>
        </p:nvCxnSpPr>
        <p:spPr>
          <a:xfrm flipH="1" flipV="1">
            <a:off x="797023" y="2782164"/>
            <a:ext cx="597312" cy="881845"/>
          </a:xfrm>
          <a:prstGeom prst="straightConnector1">
            <a:avLst/>
          </a:prstGeom>
          <a:ln w="158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6CCF22F-135F-4E42-8F4C-32F89DF53DBC}"/>
              </a:ext>
            </a:extLst>
          </p:cNvPr>
          <p:cNvSpPr txBox="1"/>
          <p:nvPr/>
        </p:nvSpPr>
        <p:spPr>
          <a:xfrm>
            <a:off x="1313503" y="356497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B0PF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081F37F-D099-40A7-A5EF-B18112BEBB0A}"/>
              </a:ext>
            </a:extLst>
          </p:cNvPr>
          <p:cNvCxnSpPr>
            <a:cxnSpLocks/>
          </p:cNvCxnSpPr>
          <p:nvPr/>
        </p:nvCxnSpPr>
        <p:spPr>
          <a:xfrm flipH="1" flipV="1">
            <a:off x="1631466" y="2782164"/>
            <a:ext cx="597312" cy="881845"/>
          </a:xfrm>
          <a:prstGeom prst="straightConnector1">
            <a:avLst/>
          </a:prstGeom>
          <a:ln w="158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57AECE9-6024-40F8-80EA-2CA67ABFB6B6}"/>
              </a:ext>
            </a:extLst>
          </p:cNvPr>
          <p:cNvCxnSpPr>
            <a:cxnSpLocks/>
          </p:cNvCxnSpPr>
          <p:nvPr/>
        </p:nvCxnSpPr>
        <p:spPr>
          <a:xfrm flipH="1" flipV="1">
            <a:off x="2399290" y="2782164"/>
            <a:ext cx="597312" cy="881845"/>
          </a:xfrm>
          <a:prstGeom prst="straightConnector1">
            <a:avLst/>
          </a:prstGeom>
          <a:ln w="158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69596D9-02D3-40CF-8C05-00AD5E0C435C}"/>
              </a:ext>
            </a:extLst>
          </p:cNvPr>
          <p:cNvCxnSpPr>
            <a:cxnSpLocks/>
          </p:cNvCxnSpPr>
          <p:nvPr/>
        </p:nvCxnSpPr>
        <p:spPr>
          <a:xfrm flipH="1" flipV="1">
            <a:off x="3261827" y="2782164"/>
            <a:ext cx="597312" cy="881845"/>
          </a:xfrm>
          <a:prstGeom prst="straightConnector1">
            <a:avLst/>
          </a:prstGeom>
          <a:ln w="158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CED250-B6E5-43C9-8101-07CE53795F81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2782164"/>
            <a:ext cx="597312" cy="881845"/>
          </a:xfrm>
          <a:prstGeom prst="straightConnector1">
            <a:avLst/>
          </a:prstGeom>
          <a:ln w="158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F047764-0699-47DD-8FD2-BED72A8A451C}"/>
              </a:ext>
            </a:extLst>
          </p:cNvPr>
          <p:cNvCxnSpPr>
            <a:cxnSpLocks/>
          </p:cNvCxnSpPr>
          <p:nvPr/>
        </p:nvCxnSpPr>
        <p:spPr>
          <a:xfrm flipH="1" flipV="1">
            <a:off x="7946691" y="2782164"/>
            <a:ext cx="597312" cy="881845"/>
          </a:xfrm>
          <a:prstGeom prst="straightConnector1">
            <a:avLst/>
          </a:prstGeom>
          <a:ln w="158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D5F5C21-C8C3-42F3-B686-4265F1823CD6}"/>
              </a:ext>
            </a:extLst>
          </p:cNvPr>
          <p:cNvCxnSpPr>
            <a:cxnSpLocks/>
          </p:cNvCxnSpPr>
          <p:nvPr/>
        </p:nvCxnSpPr>
        <p:spPr>
          <a:xfrm flipH="1" flipV="1">
            <a:off x="6496786" y="2782164"/>
            <a:ext cx="597312" cy="881845"/>
          </a:xfrm>
          <a:prstGeom prst="straightConnector1">
            <a:avLst/>
          </a:prstGeom>
          <a:ln w="158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BAD08F7-4D7A-4818-961D-003D2793EC4E}"/>
              </a:ext>
            </a:extLst>
          </p:cNvPr>
          <p:cNvSpPr txBox="1"/>
          <p:nvPr/>
        </p:nvSpPr>
        <p:spPr>
          <a:xfrm>
            <a:off x="2124743" y="3564973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B0APF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302E47-2140-4394-8B37-4C8DA43E890F}"/>
              </a:ext>
            </a:extLst>
          </p:cNvPr>
          <p:cNvSpPr txBox="1"/>
          <p:nvPr/>
        </p:nvSpPr>
        <p:spPr>
          <a:xfrm>
            <a:off x="2898077" y="3564973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Q1APF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21F4F1-22AE-482D-BECE-D1723056B712}"/>
              </a:ext>
            </a:extLst>
          </p:cNvPr>
          <p:cNvSpPr txBox="1"/>
          <p:nvPr/>
        </p:nvSpPr>
        <p:spPr>
          <a:xfrm>
            <a:off x="3823640" y="3564973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Q1BPF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27AC05F-503F-4F4A-A583-D31174929E1B}"/>
              </a:ext>
            </a:extLst>
          </p:cNvPr>
          <p:cNvSpPr txBox="1"/>
          <p:nvPr/>
        </p:nvSpPr>
        <p:spPr>
          <a:xfrm>
            <a:off x="5118870" y="3564973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Q2PF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E465430-6AAF-4548-9FF4-D0028250B343}"/>
              </a:ext>
            </a:extLst>
          </p:cNvPr>
          <p:cNvSpPr txBox="1"/>
          <p:nvPr/>
        </p:nvSpPr>
        <p:spPr>
          <a:xfrm>
            <a:off x="7019257" y="356497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B1PF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54E2B7-3222-400C-9CBC-09DB03ACA74D}"/>
              </a:ext>
            </a:extLst>
          </p:cNvPr>
          <p:cNvSpPr txBox="1"/>
          <p:nvPr/>
        </p:nvSpPr>
        <p:spPr>
          <a:xfrm>
            <a:off x="8457011" y="3564973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B1APF</a:t>
            </a:r>
          </a:p>
        </p:txBody>
      </p:sp>
    </p:spTree>
    <p:extLst>
      <p:ext uri="{BB962C8B-B14F-4D97-AF65-F5344CB8AC3E}">
        <p14:creationId xmlns:p14="http://schemas.microsoft.com/office/powerpoint/2010/main" val="4100237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63" y="77262"/>
            <a:ext cx="7886700" cy="1135060"/>
          </a:xfrm>
        </p:spPr>
        <p:txBody>
          <a:bodyPr>
            <a:noAutofit/>
          </a:bodyPr>
          <a:lstStyle/>
          <a:p>
            <a:r>
              <a:rPr lang="en-US" sz="3600" dirty="0"/>
              <a:t>EIC IR: Rear Direction (RHIC sec6)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05A13B-1C7C-4597-91AF-382A6EFCA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285875"/>
            <a:ext cx="3886200" cy="3590927"/>
          </a:xfrm>
        </p:spPr>
        <p:txBody>
          <a:bodyPr>
            <a:normAutofit lnSpcReduction="10000"/>
          </a:bodyPr>
          <a:lstStyle/>
          <a:p>
            <a:pPr>
              <a:buClr>
                <a:srgbClr val="0000FF"/>
              </a:buClr>
            </a:pPr>
            <a:r>
              <a:rPr lang="en-US" dirty="0">
                <a:cs typeface="Comic Sans MS"/>
              </a:rPr>
              <a:t>B2eR: separate photons from beam, separate low Q</a:t>
            </a:r>
            <a:r>
              <a:rPr lang="en-US" baseline="30000" dirty="0">
                <a:cs typeface="Comic Sans MS"/>
              </a:rPr>
              <a:t>2</a:t>
            </a:r>
            <a:r>
              <a:rPr lang="en-US" dirty="0">
                <a:cs typeface="Comic Sans MS"/>
              </a:rPr>
              <a:t> electrons from beam</a:t>
            </a:r>
          </a:p>
          <a:p>
            <a:pPr>
              <a:buClr>
                <a:srgbClr val="0000FF"/>
              </a:buClr>
            </a:pPr>
            <a:r>
              <a:rPr lang="en-US" dirty="0">
                <a:cs typeface="Comic Sans MS"/>
              </a:rPr>
              <a:t>2-in-1 magnets</a:t>
            </a:r>
          </a:p>
          <a:p>
            <a:pPr lvl="1">
              <a:buClr>
                <a:srgbClr val="0000FF"/>
              </a:buClr>
            </a:pPr>
            <a:r>
              <a:rPr lang="en-US" dirty="0">
                <a:cs typeface="Comic Sans MS"/>
              </a:rPr>
              <a:t>Lepton magnet aperture defined by </a:t>
            </a:r>
            <a:r>
              <a:rPr lang="en-US" dirty="0" err="1">
                <a:cs typeface="Comic Sans MS"/>
              </a:rPr>
              <a:t>SynRad</a:t>
            </a:r>
            <a:r>
              <a:rPr lang="en-US" dirty="0">
                <a:cs typeface="Comic Sans MS"/>
              </a:rPr>
              <a:t> fan</a:t>
            </a:r>
          </a:p>
          <a:p>
            <a:pPr lvl="1">
              <a:buClr>
                <a:srgbClr val="0000FF"/>
              </a:buClr>
            </a:pPr>
            <a:r>
              <a:rPr lang="en-US" dirty="0">
                <a:cs typeface="Comic Sans MS"/>
              </a:rPr>
              <a:t>Hadron magnets: 10</a:t>
            </a:r>
            <a:r>
              <a:rPr lang="en-US" dirty="0">
                <a:latin typeface="Symbol" panose="05050102010706020507" pitchFamily="18" charset="2"/>
                <a:cs typeface="Comic Sans MS"/>
              </a:rPr>
              <a:t>s</a:t>
            </a:r>
            <a:r>
              <a:rPr lang="en-US" dirty="0">
                <a:cs typeface="Comic Sans MS"/>
              </a:rPr>
              <a:t> beam size aperture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F9DCCB7F-3043-4933-B6AC-B93FF92FEF8D}"/>
              </a:ext>
            </a:extLst>
          </p:cNvPr>
          <p:cNvGraphicFramePr>
            <a:graphicFrameLocks/>
          </p:cNvGraphicFramePr>
          <p:nvPr/>
        </p:nvGraphicFramePr>
        <p:xfrm>
          <a:off x="514348" y="5043486"/>
          <a:ext cx="3517902" cy="12509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9450">
                  <a:extLst>
                    <a:ext uri="{9D8B030D-6E8A-4147-A177-3AD203B41FA5}">
                      <a16:colId xmlns:a16="http://schemas.microsoft.com/office/drawing/2014/main" val="1600040299"/>
                    </a:ext>
                  </a:extLst>
                </a:gridCol>
                <a:gridCol w="493184">
                  <a:extLst>
                    <a:ext uri="{9D8B030D-6E8A-4147-A177-3AD203B41FA5}">
                      <a16:colId xmlns:a16="http://schemas.microsoft.com/office/drawing/2014/main" val="3061743698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2472333321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2558788884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1669346708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6234971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Name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length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grad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 pole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6543724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[mm]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[mm]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[T/m]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[T]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0757984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Q1ApR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54000298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Q1BpR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674843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Q2pR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489814"/>
                  </a:ext>
                </a:extLst>
              </a:tr>
            </a:tbl>
          </a:graphicData>
        </a:graphic>
      </p:graphicFrame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B821F991-E456-41D0-A2DF-B10640DBB396}"/>
              </a:ext>
            </a:extLst>
          </p:cNvPr>
          <p:cNvGraphicFramePr>
            <a:graphicFrameLocks/>
          </p:cNvGraphicFramePr>
          <p:nvPr/>
        </p:nvGraphicFramePr>
        <p:xfrm>
          <a:off x="4514850" y="5049838"/>
          <a:ext cx="3930647" cy="1244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1521">
                  <a:extLst>
                    <a:ext uri="{9D8B030D-6E8A-4147-A177-3AD203B41FA5}">
                      <a16:colId xmlns:a16="http://schemas.microsoft.com/office/drawing/2014/main" val="1600040299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3061743698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2472333321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2558788884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1614724886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1669346708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623497104"/>
                    </a:ext>
                  </a:extLst>
                </a:gridCol>
              </a:tblGrid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Name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length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grad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 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6543724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[mm]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[mm]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[m]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[T]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[T/m]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[T]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0757984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54000298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6748430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48981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B280EEC-62E3-4458-8F5F-D43FDE92B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63" y="1349411"/>
            <a:ext cx="4400237" cy="319003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8D75790-DC8D-4AD0-B2EC-9C35CCE4DD27}"/>
              </a:ext>
            </a:extLst>
          </p:cNvPr>
          <p:cNvSpPr/>
          <p:nvPr/>
        </p:nvSpPr>
        <p:spPr>
          <a:xfrm rot="11220000">
            <a:off x="2245422" y="2962555"/>
            <a:ext cx="386569" cy="19346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C4C70-4C0D-4208-B27F-E1762EA2E558}"/>
              </a:ext>
            </a:extLst>
          </p:cNvPr>
          <p:cNvSpPr txBox="1"/>
          <p:nvPr/>
        </p:nvSpPr>
        <p:spPr>
          <a:xfrm rot="317293">
            <a:off x="2115704" y="3103934"/>
            <a:ext cx="1226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Bethe </a:t>
            </a:r>
            <a:r>
              <a:rPr lang="en-US" sz="1200" dirty="0" err="1"/>
              <a:t>Heitler</a:t>
            </a:r>
            <a:endParaRPr lang="en-US" sz="12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FB8D5A-7A63-4AB0-A2F9-C550FAAB2EF1}"/>
              </a:ext>
            </a:extLst>
          </p:cNvPr>
          <p:cNvCxnSpPr/>
          <p:nvPr/>
        </p:nvCxnSpPr>
        <p:spPr>
          <a:xfrm flipV="1">
            <a:off x="2185565" y="3902927"/>
            <a:ext cx="899606" cy="208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922008C-FEBD-4C85-8C95-5E9AC2214D2C}"/>
              </a:ext>
            </a:extLst>
          </p:cNvPr>
          <p:cNvSpPr txBox="1"/>
          <p:nvPr/>
        </p:nvSpPr>
        <p:spPr>
          <a:xfrm rot="20841107">
            <a:off x="2086136" y="3675812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811304-F6CD-42D3-BB3C-C550457205FD}"/>
              </a:ext>
            </a:extLst>
          </p:cNvPr>
          <p:cNvSpPr txBox="1"/>
          <p:nvPr/>
        </p:nvSpPr>
        <p:spPr>
          <a:xfrm rot="707801">
            <a:off x="2398548" y="1909931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23103F-59EF-472D-9421-775EBFBC14D2}"/>
              </a:ext>
            </a:extLst>
          </p:cNvPr>
          <p:cNvCxnSpPr/>
          <p:nvPr/>
        </p:nvCxnSpPr>
        <p:spPr>
          <a:xfrm flipH="1" flipV="1">
            <a:off x="2308646" y="2117525"/>
            <a:ext cx="1044154" cy="282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883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F8848A-CF28-4DE5-ADA7-3EA7386A0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422" y="1193867"/>
            <a:ext cx="6103675" cy="3263504"/>
          </a:xfrm>
        </p:spPr>
        <p:txBody>
          <a:bodyPr/>
          <a:lstStyle/>
          <a:p>
            <a:r>
              <a:rPr lang="en-US"/>
              <a:t>Found that the space between rear elements is adequate.</a:t>
            </a:r>
          </a:p>
          <a:p>
            <a:r>
              <a:rPr lang="en-US"/>
              <a:t>Magnets in three separate helium vessels supported inside a  common cryostat.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Picture 6" descr="A picture containing measure, pencil&#10;&#10;Description automatically generated">
            <a:extLst>
              <a:ext uri="{FF2B5EF4-FFF2-40B4-BE49-F238E27FC236}">
                <a16:creationId xmlns:a16="http://schemas.microsoft.com/office/drawing/2014/main" id="{A5675CA4-FEB3-497F-BF51-35C908898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771" y="1283054"/>
            <a:ext cx="6087913" cy="41326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240C1E8-DDFF-4061-A4D8-D9FAB6920D4D}"/>
              </a:ext>
            </a:extLst>
          </p:cNvPr>
          <p:cNvSpPr txBox="1">
            <a:spLocks/>
          </p:cNvSpPr>
          <p:nvPr/>
        </p:nvSpPr>
        <p:spPr>
          <a:xfrm>
            <a:off x="250746" y="1172661"/>
            <a:ext cx="4046585" cy="61131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endParaRPr lang="en-US" sz="3300">
              <a:solidFill>
                <a:sysClr val="windowText" lastClr="000000"/>
              </a:solidFill>
              <a:latin typeface="Calibri Light" panose="020F030202020403020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A8E1AB-8DE5-40E5-A045-C1AD6A4C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1051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Rear Side Magnets, Cryostat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72A081-35AD-469B-BE0F-BEF15346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x_Picture 3">
            <a:extLst>
              <a:ext uri="{FF2B5EF4-FFF2-40B4-BE49-F238E27FC236}">
                <a16:creationId xmlns:a16="http://schemas.microsoft.com/office/drawing/2014/main" id="{84DC3F26-1A4B-45BB-AC5C-1D4722095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6944"/>
            <a:ext cx="3066279" cy="242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AD6534-CABB-4CF3-A399-1A689EAD8C75}"/>
              </a:ext>
            </a:extLst>
          </p:cNvPr>
          <p:cNvSpPr txBox="1"/>
          <p:nvPr/>
        </p:nvSpPr>
        <p:spPr>
          <a:xfrm>
            <a:off x="54979" y="3869533"/>
            <a:ext cx="1531620" cy="56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>
                <a:solidFill>
                  <a:srgbClr val="FFFFCC"/>
                </a:solidFill>
              </a:rPr>
              <a:t>Helium Vessel Detail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44AF1B-F6DD-48AB-9A8E-D8B36D046365}"/>
              </a:ext>
            </a:extLst>
          </p:cNvPr>
          <p:cNvSpPr txBox="1"/>
          <p:nvPr/>
        </p:nvSpPr>
        <p:spPr>
          <a:xfrm rot="20100000">
            <a:off x="5038022" y="3406806"/>
            <a:ext cx="970137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3300"/>
                </a:solidFill>
              </a:rPr>
              <a:t>Hadron Beam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4FD0A2-3281-468A-96FE-C1A1A2912001}"/>
              </a:ext>
            </a:extLst>
          </p:cNvPr>
          <p:cNvSpPr/>
          <p:nvPr/>
        </p:nvSpPr>
        <p:spPr>
          <a:xfrm rot="14700000">
            <a:off x="5988813" y="3156858"/>
            <a:ext cx="106209" cy="2968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F4338-7A93-4E18-9F97-A840C982AE09}"/>
              </a:ext>
            </a:extLst>
          </p:cNvPr>
          <p:cNvSpPr txBox="1"/>
          <p:nvPr/>
        </p:nvSpPr>
        <p:spPr>
          <a:xfrm rot="20160000">
            <a:off x="4909077" y="3132657"/>
            <a:ext cx="1728358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/>
              <a:t>Electron Beam with Synrad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8FB69EDA-A018-4FCE-89CB-92D9FF78366D}"/>
              </a:ext>
            </a:extLst>
          </p:cNvPr>
          <p:cNvSpPr/>
          <p:nvPr/>
        </p:nvSpPr>
        <p:spPr>
          <a:xfrm rot="3900000">
            <a:off x="4863583" y="3500053"/>
            <a:ext cx="106209" cy="2968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679CD-9D0E-415D-A6C8-DEBC7C891612}"/>
              </a:ext>
            </a:extLst>
          </p:cNvPr>
          <p:cNvSpPr txBox="1"/>
          <p:nvPr/>
        </p:nvSpPr>
        <p:spPr>
          <a:xfrm rot="19620000">
            <a:off x="1369911" y="4602487"/>
            <a:ext cx="970137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3300"/>
                </a:solidFill>
              </a:rPr>
              <a:t>Hadron Beam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8E1865C0-B020-45DE-9F14-D52016B8452D}"/>
              </a:ext>
            </a:extLst>
          </p:cNvPr>
          <p:cNvSpPr/>
          <p:nvPr/>
        </p:nvSpPr>
        <p:spPr>
          <a:xfrm rot="14280000">
            <a:off x="2276982" y="4286403"/>
            <a:ext cx="106209" cy="2968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849BF5-11C0-424B-A6D7-EE5E5BE0FA19}"/>
              </a:ext>
            </a:extLst>
          </p:cNvPr>
          <p:cNvSpPr txBox="1"/>
          <p:nvPr/>
        </p:nvSpPr>
        <p:spPr>
          <a:xfrm rot="19680000">
            <a:off x="1017163" y="4287650"/>
            <a:ext cx="1728358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/>
              <a:t>Electron Beam with Synrad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5DF4016-9DFC-4A9A-9047-EBC90F9DCF2C}"/>
              </a:ext>
            </a:extLst>
          </p:cNvPr>
          <p:cNvSpPr/>
          <p:nvPr/>
        </p:nvSpPr>
        <p:spPr>
          <a:xfrm rot="3540000">
            <a:off x="1015813" y="4787991"/>
            <a:ext cx="106209" cy="29682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0330EC-E839-447C-8E2C-865971401A95}"/>
              </a:ext>
            </a:extLst>
          </p:cNvPr>
          <p:cNvSpPr txBox="1"/>
          <p:nvPr/>
        </p:nvSpPr>
        <p:spPr>
          <a:xfrm>
            <a:off x="7138004" y="3774219"/>
            <a:ext cx="19166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>
                <a:solidFill>
                  <a:srgbClr val="002060"/>
                </a:solidFill>
              </a:rPr>
              <a:t>Rear Cryostat Inside Tunnel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5DE513-FD1C-4F83-9BC1-CF471CE1B0F6}"/>
              </a:ext>
            </a:extLst>
          </p:cNvPr>
          <p:cNvSpPr txBox="1"/>
          <p:nvPr/>
        </p:nvSpPr>
        <p:spPr>
          <a:xfrm rot="-1440000">
            <a:off x="7650008" y="1244404"/>
            <a:ext cx="1283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2060"/>
                </a:solidFill>
              </a:rPr>
              <a:t>Near IP End</a:t>
            </a:r>
          </a:p>
        </p:txBody>
      </p:sp>
    </p:spTree>
    <p:extLst>
      <p:ext uri="{BB962C8B-B14F-4D97-AF65-F5344CB8AC3E}">
        <p14:creationId xmlns:p14="http://schemas.microsoft.com/office/powerpoint/2010/main" val="3829129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D3949A80-A5C2-4CC9-A828-26E51FC3F2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33" y="1057276"/>
            <a:ext cx="5028301" cy="3786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5894DE-31D6-4126-85A1-0D2D8E34F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3" y="0"/>
            <a:ext cx="7736681" cy="1039020"/>
          </a:xfrm>
        </p:spPr>
        <p:txBody>
          <a:bodyPr/>
          <a:lstStyle/>
          <a:p>
            <a:r>
              <a:rPr lang="en-US" dirty="0"/>
              <a:t>Match to Hadron 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F79967-B6CA-4D5A-8E17-FAF76928E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51990" y="1002356"/>
            <a:ext cx="3886200" cy="50988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Forward and rear hadron lattice matched into RHIC/HSR</a:t>
            </a:r>
          </a:p>
          <a:p>
            <a:pPr lvl="1"/>
            <a:r>
              <a:rPr lang="en-US" dirty="0"/>
              <a:t>Snake at correct angle</a:t>
            </a:r>
          </a:p>
          <a:p>
            <a:pPr lvl="1"/>
            <a:r>
              <a:rPr lang="en-US" dirty="0"/>
              <a:t>95 </a:t>
            </a:r>
            <a:r>
              <a:rPr lang="en-US" dirty="0" err="1"/>
              <a:t>mrad</a:t>
            </a:r>
            <a:r>
              <a:rPr lang="en-US" dirty="0"/>
              <a:t> IP to rotator</a:t>
            </a:r>
          </a:p>
          <a:p>
            <a:pPr lvl="1"/>
            <a:r>
              <a:rPr lang="en-US" dirty="0"/>
              <a:t>1300m at crab cavities</a:t>
            </a:r>
          </a:p>
          <a:p>
            <a:pPr lvl="2"/>
            <a:r>
              <a:rPr lang="en-US" dirty="0"/>
              <a:t>Hor. phase advance 90º</a:t>
            </a:r>
          </a:p>
          <a:p>
            <a:r>
              <a:rPr lang="en-US" dirty="0"/>
              <a:t>Repurpose RHIC magnets </a:t>
            </a:r>
          </a:p>
          <a:p>
            <a:pPr lvl="1"/>
            <a:r>
              <a:rPr lang="en-US" dirty="0"/>
              <a:t>Few additional magnets required</a:t>
            </a:r>
          </a:p>
          <a:p>
            <a:pPr lvl="2"/>
            <a:r>
              <a:rPr lang="en-US" dirty="0"/>
              <a:t>Need to re-cryostat existing magnets</a:t>
            </a:r>
          </a:p>
          <a:p>
            <a:pPr lvl="1"/>
            <a:r>
              <a:rPr lang="en-US" dirty="0"/>
              <a:t>New: 2 warm quads (5T/m)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97521-8D2A-48FC-8A91-20D44201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37705-CA4D-4D52-8A2D-D52AEC046009}"/>
              </a:ext>
            </a:extLst>
          </p:cNvPr>
          <p:cNvSpPr txBox="1"/>
          <p:nvPr/>
        </p:nvSpPr>
        <p:spPr>
          <a:xfrm>
            <a:off x="628650" y="84013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386224-F2D5-4569-AA72-663A5C3CB531}"/>
              </a:ext>
            </a:extLst>
          </p:cNvPr>
          <p:cNvSpPr txBox="1"/>
          <p:nvPr/>
        </p:nvSpPr>
        <p:spPr>
          <a:xfrm>
            <a:off x="1278715" y="3429000"/>
            <a:ext cx="116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Dispersion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6F7CE1-B45C-4C75-B25B-080AC96D68E2}"/>
              </a:ext>
            </a:extLst>
          </p:cNvPr>
          <p:cNvSpPr txBox="1"/>
          <p:nvPr/>
        </p:nvSpPr>
        <p:spPr>
          <a:xfrm>
            <a:off x="2186572" y="5060726"/>
            <a:ext cx="136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Crab cavities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1FB5AB-6872-4F47-9EA2-FA387B24B141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2267416" y="4728118"/>
            <a:ext cx="600226" cy="3326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5030E98-B1E9-476D-8BF2-191F89E50CAF}"/>
              </a:ext>
            </a:extLst>
          </p:cNvPr>
          <p:cNvCxnSpPr>
            <a:stCxn id="13" idx="0"/>
          </p:cNvCxnSpPr>
          <p:nvPr/>
        </p:nvCxnSpPr>
        <p:spPr>
          <a:xfrm flipV="1">
            <a:off x="2867642" y="4728118"/>
            <a:ext cx="514895" cy="3326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8539E5D-1153-4985-A2A6-C0C0E0CF5DF3}"/>
              </a:ext>
            </a:extLst>
          </p:cNvPr>
          <p:cNvSpPr txBox="1"/>
          <p:nvPr/>
        </p:nvSpPr>
        <p:spPr>
          <a:xfrm>
            <a:off x="2349190" y="5430058"/>
            <a:ext cx="971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Rotators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FA34768-FFCF-43ED-AF0D-C68E747DCFED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3321059" y="4785852"/>
            <a:ext cx="648775" cy="8288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CFA63F-6851-41B9-95C2-55DAAC63A98F}"/>
              </a:ext>
            </a:extLst>
          </p:cNvPr>
          <p:cNvCxnSpPr>
            <a:cxnSpLocks/>
            <a:stCxn id="37" idx="1"/>
          </p:cNvCxnSpPr>
          <p:nvPr/>
        </p:nvCxnSpPr>
        <p:spPr>
          <a:xfrm flipH="1" flipV="1">
            <a:off x="1278716" y="4728118"/>
            <a:ext cx="1070474" cy="8866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387B9CF-EE1E-44BD-911D-7AAC30109260}"/>
              </a:ext>
            </a:extLst>
          </p:cNvPr>
          <p:cNvSpPr txBox="1"/>
          <p:nvPr/>
        </p:nvSpPr>
        <p:spPr>
          <a:xfrm>
            <a:off x="899532" y="2349190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2143BD-0AC0-4349-97F1-5995D1AE25A3}"/>
              </a:ext>
            </a:extLst>
          </p:cNvPr>
          <p:cNvSpPr txBox="1"/>
          <p:nvPr/>
        </p:nvSpPr>
        <p:spPr>
          <a:xfrm>
            <a:off x="3750513" y="2349190"/>
            <a:ext cx="61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E56362-D7C5-4A41-98A9-C176F10A6511}"/>
              </a:ext>
            </a:extLst>
          </p:cNvPr>
          <p:cNvSpPr txBox="1"/>
          <p:nvPr/>
        </p:nvSpPr>
        <p:spPr>
          <a:xfrm>
            <a:off x="178700" y="4843211"/>
            <a:ext cx="1334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Red: dipoles</a:t>
            </a:r>
          </a:p>
          <a:p>
            <a:r>
              <a:rPr lang="en-US" dirty="0"/>
              <a:t>Blue: Quads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7728EC0-DDF5-495D-BD5E-B1306C90E70E}"/>
              </a:ext>
            </a:extLst>
          </p:cNvPr>
          <p:cNvSpPr/>
          <p:nvPr/>
        </p:nvSpPr>
        <p:spPr>
          <a:xfrm>
            <a:off x="178700" y="5920939"/>
            <a:ext cx="4003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275 GeV, </a:t>
            </a:r>
            <a:r>
              <a:rPr lang="el-GR" dirty="0"/>
              <a:t>β</a:t>
            </a:r>
            <a:r>
              <a:rPr lang="el-GR" baseline="30000" dirty="0"/>
              <a:t>∗</a:t>
            </a:r>
            <a:r>
              <a:rPr lang="en-US" baseline="-25000" dirty="0"/>
              <a:t>x</a:t>
            </a:r>
            <a:r>
              <a:rPr lang="en-US" dirty="0"/>
              <a:t> = 80 cm, and </a:t>
            </a:r>
            <a:r>
              <a:rPr lang="el-GR" dirty="0"/>
              <a:t>β</a:t>
            </a:r>
            <a:r>
              <a:rPr lang="el-GR" baseline="30000" dirty="0"/>
              <a:t>∗</a:t>
            </a:r>
            <a:r>
              <a:rPr lang="en-US" baseline="-25000" dirty="0"/>
              <a:t>y</a:t>
            </a:r>
            <a:r>
              <a:rPr lang="en-US" dirty="0"/>
              <a:t>=7.2 cm</a:t>
            </a:r>
          </a:p>
        </p:txBody>
      </p:sp>
    </p:spTree>
    <p:extLst>
      <p:ext uri="{BB962C8B-B14F-4D97-AF65-F5344CB8AC3E}">
        <p14:creationId xmlns:p14="http://schemas.microsoft.com/office/powerpoint/2010/main" val="616121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D2131424-5B04-488B-9165-F3208C6BF4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78" y="1245765"/>
            <a:ext cx="2498138" cy="3601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696A13-61D1-4570-85AD-25BC08E2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02692"/>
            <a:ext cx="7886700" cy="794601"/>
          </a:xfrm>
        </p:spPr>
        <p:txBody>
          <a:bodyPr/>
          <a:lstStyle/>
          <a:p>
            <a:r>
              <a:rPr lang="en-US" dirty="0"/>
              <a:t>Match to Electron Lattice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CE48B5-F949-46AB-A8BB-29BECBEA4C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00873" y="1245765"/>
            <a:ext cx="2611238" cy="37417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8D3E9-3319-4A69-A173-2A802B8C4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241DC-37D1-4FB0-B724-A695F7A10076}"/>
              </a:ext>
            </a:extLst>
          </p:cNvPr>
          <p:cNvSpPr txBox="1"/>
          <p:nvPr/>
        </p:nvSpPr>
        <p:spPr>
          <a:xfrm>
            <a:off x="1080011" y="973304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D50D1-EC64-4ACE-BD7D-72C0DD1A38B7}"/>
              </a:ext>
            </a:extLst>
          </p:cNvPr>
          <p:cNvSpPr txBox="1"/>
          <p:nvPr/>
        </p:nvSpPr>
        <p:spPr>
          <a:xfrm>
            <a:off x="5203902" y="972540"/>
            <a:ext cx="61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67EE8940-DD66-4834-9AA9-B8DF536C442E}"/>
              </a:ext>
            </a:extLst>
          </p:cNvPr>
          <p:cNvSpPr txBox="1">
            <a:spLocks/>
          </p:cNvSpPr>
          <p:nvPr/>
        </p:nvSpPr>
        <p:spPr>
          <a:xfrm>
            <a:off x="488590" y="5507067"/>
            <a:ext cx="8581245" cy="981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Matched into electron lattice</a:t>
            </a:r>
          </a:p>
          <a:p>
            <a:pPr lvl="1"/>
            <a:r>
              <a:rPr lang="en-US" dirty="0"/>
              <a:t>150m </a:t>
            </a:r>
            <a:r>
              <a:rPr lang="el-GR" dirty="0"/>
              <a:t>β</a:t>
            </a:r>
            <a:r>
              <a:rPr lang="en-US" dirty="0"/>
              <a:t> at crab cavities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EB865-22CF-4ECE-8756-8ED2AD880F82}"/>
              </a:ext>
            </a:extLst>
          </p:cNvPr>
          <p:cNvSpPr txBox="1"/>
          <p:nvPr/>
        </p:nvSpPr>
        <p:spPr>
          <a:xfrm>
            <a:off x="961145" y="4905479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B153A9-FDBF-47B4-B8C9-3A6A981355FA}"/>
              </a:ext>
            </a:extLst>
          </p:cNvPr>
          <p:cNvCxnSpPr>
            <a:cxnSpLocks/>
          </p:cNvCxnSpPr>
          <p:nvPr/>
        </p:nvCxnSpPr>
        <p:spPr>
          <a:xfrm flipV="1">
            <a:off x="1259678" y="4616078"/>
            <a:ext cx="340878" cy="371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D9494C-A3BA-40EA-A20B-DE231323084D}"/>
              </a:ext>
            </a:extLst>
          </p:cNvPr>
          <p:cNvCxnSpPr/>
          <p:nvPr/>
        </p:nvCxnSpPr>
        <p:spPr>
          <a:xfrm flipV="1">
            <a:off x="2038042" y="4623512"/>
            <a:ext cx="304800" cy="429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C4D83EE-2FAE-43AE-8D40-95CAF77675FF}"/>
              </a:ext>
            </a:extLst>
          </p:cNvPr>
          <p:cNvSpPr txBox="1"/>
          <p:nvPr/>
        </p:nvSpPr>
        <p:spPr>
          <a:xfrm>
            <a:off x="1259678" y="5138010"/>
            <a:ext cx="184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Last dipole: 80mT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64AD32-247E-4D03-B8E5-559E08E3E212}"/>
              </a:ext>
            </a:extLst>
          </p:cNvPr>
          <p:cNvSpPr txBox="1"/>
          <p:nvPr/>
        </p:nvSpPr>
        <p:spPr>
          <a:xfrm>
            <a:off x="4792643" y="4914008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B73501-8028-458B-BBC0-C32AF51DECB0}"/>
              </a:ext>
            </a:extLst>
          </p:cNvPr>
          <p:cNvCxnSpPr>
            <a:cxnSpLocks/>
          </p:cNvCxnSpPr>
          <p:nvPr/>
        </p:nvCxnSpPr>
        <p:spPr>
          <a:xfrm flipV="1">
            <a:off x="5091176" y="4624607"/>
            <a:ext cx="340878" cy="371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937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969BF6-5397-4D57-A608-11E94479A7C1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" r="8388"/>
          <a:stretch/>
        </p:blipFill>
        <p:spPr bwMode="auto">
          <a:xfrm>
            <a:off x="5419248" y="1058010"/>
            <a:ext cx="3487102" cy="1659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563D80-20C7-44AD-B7E1-876A0B4DF6E0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8" r="7995"/>
          <a:stretch/>
        </p:blipFill>
        <p:spPr bwMode="auto">
          <a:xfrm>
            <a:off x="5425961" y="2718806"/>
            <a:ext cx="3487101" cy="1659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7BB1A2-D617-4916-B447-FD9E9FBA65EE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6050879" y="3710339"/>
            <a:ext cx="134829" cy="50032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51738B-5AC0-4AD2-90FF-18F914C3F4C6}"/>
              </a:ext>
            </a:extLst>
          </p:cNvPr>
          <p:cNvSpPr txBox="1"/>
          <p:nvPr/>
        </p:nvSpPr>
        <p:spPr>
          <a:xfrm>
            <a:off x="4997545" y="4210666"/>
            <a:ext cx="2106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Loss factor </a:t>
            </a:r>
            <a:r>
              <a:rPr lang="en-US" sz="1100" dirty="0" err="1"/>
              <a:t>k</a:t>
            </a:r>
            <a:r>
              <a:rPr lang="en-US" sz="1100" baseline="-25000" dirty="0" err="1"/>
              <a:t>loss</a:t>
            </a:r>
            <a:r>
              <a:rPr lang="en-US" sz="1100" dirty="0"/>
              <a:t> = 2.2mV/</a:t>
            </a:r>
            <a:r>
              <a:rPr lang="en-US" sz="1100" dirty="0" err="1"/>
              <a:t>pC</a:t>
            </a:r>
            <a:endParaRPr lang="en-US" sz="1100" dirty="0"/>
          </a:p>
          <a:p>
            <a:r>
              <a:rPr lang="en-US" sz="1100" dirty="0"/>
              <a:t>Bunch length </a:t>
            </a:r>
            <a:r>
              <a:rPr lang="el-GR" sz="11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100" baseline="-25000" dirty="0">
                <a:cs typeface="Arial" panose="020B0604020202020204" pitchFamily="34" charset="0"/>
              </a:rPr>
              <a:t>s</a:t>
            </a:r>
            <a:r>
              <a:rPr lang="en-US" sz="1100" dirty="0">
                <a:cs typeface="Arial" panose="020B0604020202020204" pitchFamily="34" charset="0"/>
              </a:rPr>
              <a:t> = 12mm</a:t>
            </a:r>
            <a:endParaRPr lang="en-US" sz="1100" baseline="-25000" dirty="0">
              <a:cs typeface="Arial" panose="020B0604020202020204" pitchFamily="34" charset="0"/>
            </a:endParaRPr>
          </a:p>
          <a:p>
            <a:r>
              <a:rPr lang="en-US" sz="1100" dirty="0">
                <a:cs typeface="Arial" panose="020B0604020202020204" pitchFamily="34" charset="0"/>
              </a:rPr>
              <a:t>Total power loss = 262W</a:t>
            </a:r>
          </a:p>
          <a:p>
            <a:r>
              <a:rPr lang="en-US" sz="1100" dirty="0" err="1">
                <a:cs typeface="Arial" panose="020B0604020202020204" pitchFamily="34" charset="0"/>
              </a:rPr>
              <a:t>I</a:t>
            </a:r>
            <a:r>
              <a:rPr lang="en-US" sz="1100" baseline="-25000" dirty="0" err="1">
                <a:cs typeface="Arial" panose="020B0604020202020204" pitchFamily="34" charset="0"/>
              </a:rPr>
              <a:t>avg</a:t>
            </a:r>
            <a:r>
              <a:rPr lang="en-US" sz="1100" dirty="0">
                <a:cs typeface="Arial" panose="020B0604020202020204" pitchFamily="34" charset="0"/>
              </a:rPr>
              <a:t> = 2.48A, N = 660, T</a:t>
            </a:r>
            <a:r>
              <a:rPr lang="en-US" sz="1100" baseline="-25000" dirty="0">
                <a:cs typeface="Arial" panose="020B0604020202020204" pitchFamily="34" charset="0"/>
              </a:rPr>
              <a:t>o</a:t>
            </a:r>
            <a:r>
              <a:rPr lang="en-US" sz="1100" dirty="0">
                <a:cs typeface="Arial" panose="020B0604020202020204" pitchFamily="34" charset="0"/>
              </a:rPr>
              <a:t> = 12.79µs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1DE4BE-E395-416C-968B-24D1BAEA5E88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8219556" y="3937645"/>
            <a:ext cx="479444" cy="51718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443F920-39D4-4370-9C4B-A902F64F269D}"/>
              </a:ext>
            </a:extLst>
          </p:cNvPr>
          <p:cNvSpPr txBox="1"/>
          <p:nvPr/>
        </p:nvSpPr>
        <p:spPr>
          <a:xfrm>
            <a:off x="7166222" y="4454828"/>
            <a:ext cx="2106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Loss factor </a:t>
            </a:r>
            <a:r>
              <a:rPr lang="en-US" sz="1100" dirty="0" err="1"/>
              <a:t>k</a:t>
            </a:r>
            <a:r>
              <a:rPr lang="en-US" sz="1100" baseline="-25000" dirty="0" err="1"/>
              <a:t>loss</a:t>
            </a:r>
            <a:r>
              <a:rPr lang="en-US" sz="1100" dirty="0"/>
              <a:t> = 0.2mV/</a:t>
            </a:r>
            <a:r>
              <a:rPr lang="en-US" sz="1100" dirty="0" err="1"/>
              <a:t>pC</a:t>
            </a:r>
            <a:endParaRPr lang="en-US" sz="1100" dirty="0"/>
          </a:p>
          <a:p>
            <a:r>
              <a:rPr lang="en-US" sz="1100" dirty="0"/>
              <a:t>Bunch length </a:t>
            </a:r>
            <a:r>
              <a:rPr lang="el-GR" sz="11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100" baseline="-25000" dirty="0">
                <a:cs typeface="Arial" panose="020B0604020202020204" pitchFamily="34" charset="0"/>
              </a:rPr>
              <a:t>s</a:t>
            </a:r>
            <a:r>
              <a:rPr lang="en-US" sz="1100" dirty="0">
                <a:cs typeface="Arial" panose="020B0604020202020204" pitchFamily="34" charset="0"/>
              </a:rPr>
              <a:t> = 24mm</a:t>
            </a:r>
          </a:p>
          <a:p>
            <a:r>
              <a:rPr lang="en-US" sz="1100" dirty="0">
                <a:cs typeface="Arial" panose="020B0604020202020204" pitchFamily="34" charset="0"/>
              </a:rPr>
              <a:t>Total power loss = 30W</a:t>
            </a:r>
          </a:p>
          <a:p>
            <a:r>
              <a:rPr lang="en-US" sz="1100" dirty="0" err="1">
                <a:cs typeface="Arial" panose="020B0604020202020204" pitchFamily="34" charset="0"/>
              </a:rPr>
              <a:t>I</a:t>
            </a:r>
            <a:r>
              <a:rPr lang="en-US" sz="1100" baseline="-25000" dirty="0" err="1">
                <a:cs typeface="Arial" panose="020B0604020202020204" pitchFamily="34" charset="0"/>
              </a:rPr>
              <a:t>avg</a:t>
            </a:r>
            <a:r>
              <a:rPr lang="en-US" sz="1100" dirty="0">
                <a:cs typeface="Arial" panose="020B0604020202020204" pitchFamily="34" charset="0"/>
              </a:rPr>
              <a:t> = 2.48A, N = 660, T</a:t>
            </a:r>
            <a:r>
              <a:rPr lang="en-US" sz="1100" baseline="-25000" dirty="0">
                <a:cs typeface="Arial" panose="020B0604020202020204" pitchFamily="34" charset="0"/>
              </a:rPr>
              <a:t>o</a:t>
            </a:r>
            <a:r>
              <a:rPr lang="en-US" sz="1100" dirty="0">
                <a:cs typeface="Arial" panose="020B0604020202020204" pitchFamily="34" charset="0"/>
              </a:rPr>
              <a:t> = 12.79µs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AE4FE-0954-49CA-97D3-1BD39C4E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5" y="156513"/>
            <a:ext cx="7886700" cy="460489"/>
          </a:xfrm>
        </p:spPr>
        <p:txBody>
          <a:bodyPr>
            <a:normAutofit fontScale="90000"/>
          </a:bodyPr>
          <a:lstStyle/>
          <a:p>
            <a:r>
              <a:rPr lang="en-US" dirty="0"/>
              <a:t>Central Vacuum Chamber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0FA962-0ED1-4677-8308-9DFD58C28819}"/>
              </a:ext>
            </a:extLst>
          </p:cNvPr>
          <p:cNvSpPr txBox="1"/>
          <p:nvPr/>
        </p:nvSpPr>
        <p:spPr>
          <a:xfrm>
            <a:off x="5742147" y="780559"/>
            <a:ext cx="288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part of long. Impedance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255B3B-8AAF-423F-A9CE-254F9024DDFC}"/>
                  </a:ext>
                </a:extLst>
              </p:cNvPr>
              <p:cNvSpPr txBox="1"/>
              <p:nvPr/>
            </p:nvSpPr>
            <p:spPr>
              <a:xfrm>
                <a:off x="7166222" y="5581471"/>
                <a:ext cx="177843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𝑙𝑜𝑠𝑠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𝑎𝑣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255B3B-8AAF-423F-A9CE-254F9024D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222" y="5581471"/>
                <a:ext cx="1778436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13D0373-2920-48BF-808D-4F3E8BEF4F6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248" y="2873056"/>
            <a:ext cx="1376426" cy="473958"/>
          </a:xfrm>
          <a:prstGeom prst="rect">
            <a:avLst/>
          </a:prstGeom>
        </p:spPr>
      </p:pic>
      <p:sp>
        <p:nvSpPr>
          <p:cNvPr id="36" name="TextBox 14">
            <a:extLst>
              <a:ext uri="{FF2B5EF4-FFF2-40B4-BE49-F238E27FC236}">
                <a16:creationId xmlns:a16="http://schemas.microsoft.com/office/drawing/2014/main" id="{210E000B-0F0F-472C-9C64-9E9314CF3674}"/>
              </a:ext>
            </a:extLst>
          </p:cNvPr>
          <p:cNvSpPr txBox="1"/>
          <p:nvPr/>
        </p:nvSpPr>
        <p:spPr>
          <a:xfrm>
            <a:off x="298154" y="4595386"/>
            <a:ext cx="3733961" cy="139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lnSpc>
                <a:spcPts val="142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66"/>
                </a:solidFill>
              </a:rPr>
              <a:t>Small diameter, thin walled Be in center region.</a:t>
            </a:r>
          </a:p>
          <a:p>
            <a:pPr marL="214313" indent="-214313">
              <a:lnSpc>
                <a:spcPts val="142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66"/>
                </a:solidFill>
              </a:rPr>
              <a:t>Smooth tapers and transitions to limit energy deposited by beam in trapped modes (wakes).</a:t>
            </a:r>
          </a:p>
          <a:p>
            <a:pPr marL="214313" indent="-214313">
              <a:lnSpc>
                <a:spcPts val="1425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66"/>
                </a:solidFill>
              </a:rPr>
              <a:t>Considering HOM absorbers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C086D8-B82D-49DA-B1DD-A92B79627CB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1" y="1098410"/>
            <a:ext cx="4948068" cy="298775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F9F5BC-112D-4B59-9951-87D4A7225D7C}"/>
              </a:ext>
            </a:extLst>
          </p:cNvPr>
          <p:cNvCxnSpPr/>
          <p:nvPr/>
        </p:nvCxnSpPr>
        <p:spPr>
          <a:xfrm flipH="1">
            <a:off x="2668859" y="2873056"/>
            <a:ext cx="223024" cy="837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0552251-70EE-4477-B573-C58BD8AAF788}"/>
              </a:ext>
            </a:extLst>
          </p:cNvPr>
          <p:cNvSpPr txBox="1"/>
          <p:nvPr/>
        </p:nvSpPr>
        <p:spPr>
          <a:xfrm>
            <a:off x="2966224" y="3110035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77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DD46-4220-41D4-B84A-894187E2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52121"/>
            <a:ext cx="7886700" cy="643233"/>
          </a:xfrm>
        </p:spPr>
        <p:txBody>
          <a:bodyPr>
            <a:normAutofit fontScale="90000"/>
          </a:bodyPr>
          <a:lstStyle/>
          <a:p>
            <a:r>
              <a:rPr lang="en-US" dirty="0"/>
              <a:t>Synchrotron Radiation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80177-F771-47C9-9265-CD7F4741F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33CB87C4-4A18-4EC2-BA7E-BD88CA5A17AD}"/>
              </a:ext>
            </a:extLst>
          </p:cNvPr>
          <p:cNvSpPr txBox="1">
            <a:spLocks/>
          </p:cNvSpPr>
          <p:nvPr/>
        </p:nvSpPr>
        <p:spPr>
          <a:xfrm>
            <a:off x="3650608" y="914477"/>
            <a:ext cx="5015852" cy="29836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Generated by quads and bending magnet upstream</a:t>
            </a:r>
          </a:p>
          <a:p>
            <a:r>
              <a:rPr lang="en-US" dirty="0"/>
              <a:t>Tails: can produce hard radiation</a:t>
            </a:r>
          </a:p>
          <a:p>
            <a:pPr lvl="1"/>
            <a:r>
              <a:rPr lang="en-US" dirty="0"/>
              <a:t>Non-Gaussian</a:t>
            </a:r>
          </a:p>
          <a:p>
            <a:pPr lvl="1"/>
            <a:r>
              <a:rPr lang="en-US" dirty="0"/>
              <a:t>Conventional collimators in the ESR</a:t>
            </a:r>
          </a:p>
          <a:p>
            <a:r>
              <a:rPr lang="en-US" dirty="0"/>
              <a:t>Aggressive collimation to a few sigma: extremely poor lifetime</a:t>
            </a:r>
          </a:p>
          <a:p>
            <a:r>
              <a:rPr lang="en-US" dirty="0"/>
              <a:t>Most radiation has to be passed through detector, absorbed far downstream to minimize backscatter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D73196-4CB4-446B-95EB-9B05C78B12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45" y="914477"/>
            <a:ext cx="3156438" cy="3323179"/>
          </a:xfrm>
          <a:prstGeom prst="rect">
            <a:avLst/>
          </a:prstGeom>
        </p:spPr>
      </p:pic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9D3C57B-8B21-4BE3-92DC-266103C3A846}"/>
              </a:ext>
            </a:extLst>
          </p:cNvPr>
          <p:cNvSpPr txBox="1">
            <a:spLocks/>
          </p:cNvSpPr>
          <p:nvPr/>
        </p:nvSpPr>
        <p:spPr>
          <a:xfrm>
            <a:off x="225429" y="4527394"/>
            <a:ext cx="8441031" cy="1829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Photon absorber at -3.5 m from the IP (21/32 mm (</a:t>
            </a:r>
            <a:r>
              <a:rPr lang="en-US" dirty="0" err="1"/>
              <a:t>h,v</a:t>
            </a:r>
            <a:r>
              <a:rPr lang="en-US" dirty="0"/>
              <a:t>))</a:t>
            </a:r>
          </a:p>
          <a:p>
            <a:r>
              <a:rPr lang="en-US" dirty="0"/>
              <a:t>Preliminary studies of beam tails: 1-2h beam lifetime</a:t>
            </a:r>
          </a:p>
          <a:p>
            <a:pPr lvl="1"/>
            <a:r>
              <a:rPr lang="en-US" dirty="0"/>
              <a:t>Detector backgrounds look acceptable</a:t>
            </a:r>
          </a:p>
          <a:p>
            <a:r>
              <a:rPr lang="en-US" dirty="0" err="1"/>
              <a:t>Synrad</a:t>
            </a:r>
            <a:r>
              <a:rPr lang="en-US" dirty="0"/>
              <a:t> studies: using SYNC_BKG </a:t>
            </a:r>
            <a:r>
              <a:rPr lang="en-US"/>
              <a:t>and Synrad3D</a:t>
            </a:r>
            <a:endParaRPr lang="en-US" dirty="0"/>
          </a:p>
          <a:p>
            <a:pPr lvl="1"/>
            <a:r>
              <a:rPr lang="en-US" dirty="0"/>
              <a:t>Very good agreement</a:t>
            </a:r>
          </a:p>
        </p:txBody>
      </p:sp>
    </p:spTree>
    <p:extLst>
      <p:ext uri="{BB962C8B-B14F-4D97-AF65-F5344CB8AC3E}">
        <p14:creationId xmlns:p14="http://schemas.microsoft.com/office/powerpoint/2010/main" val="3591769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B68E-17AB-48C4-AEA2-B8206F2B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91042"/>
            <a:ext cx="7886700" cy="80968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1D6C0-322A-4311-BF5B-120D2AA0F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23832"/>
            <a:ext cx="7886700" cy="5041846"/>
          </a:xfrm>
        </p:spPr>
        <p:txBody>
          <a:bodyPr>
            <a:normAutofit/>
          </a:bodyPr>
          <a:lstStyle/>
          <a:p>
            <a:r>
              <a:rPr lang="en-US" dirty="0"/>
              <a:t>IR developed in collaboration with physics community</a:t>
            </a:r>
          </a:p>
          <a:p>
            <a:pPr lvl="1"/>
            <a:r>
              <a:rPr lang="en-US" dirty="0"/>
              <a:t>Meets requirements of ‘white paper’</a:t>
            </a:r>
          </a:p>
          <a:p>
            <a:r>
              <a:rPr lang="en-US" dirty="0"/>
              <a:t>Lattices are stable</a:t>
            </a:r>
          </a:p>
          <a:p>
            <a:pPr lvl="1"/>
            <a:r>
              <a:rPr lang="en-US" dirty="0"/>
              <a:t>Match into RHIC: recycle existing magnets</a:t>
            </a:r>
          </a:p>
          <a:p>
            <a:r>
              <a:rPr lang="en-US" dirty="0" err="1"/>
              <a:t>Synrad</a:t>
            </a:r>
            <a:r>
              <a:rPr lang="en-US" dirty="0"/>
              <a:t> studies: masking scheme</a:t>
            </a:r>
          </a:p>
          <a:p>
            <a:pPr lvl="1"/>
            <a:r>
              <a:rPr lang="en-US" dirty="0"/>
              <a:t>Reduces rear magnet apertures</a:t>
            </a:r>
          </a:p>
          <a:p>
            <a:r>
              <a:rPr lang="en-US" dirty="0"/>
              <a:t>IR Magnets</a:t>
            </a:r>
          </a:p>
          <a:p>
            <a:pPr lvl="1"/>
            <a:r>
              <a:rPr lang="en-US" dirty="0"/>
              <a:t>Magnet and cryostat design mature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589D7-9B50-4BCF-B7D2-C1244E72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81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10" y="104486"/>
            <a:ext cx="7750240" cy="521282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11" y="877012"/>
            <a:ext cx="8207440" cy="544917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Overview EIC complex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RHIC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ESR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HSR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Key parameters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IR Design Criteria </a:t>
            </a:r>
          </a:p>
          <a:p>
            <a:pPr>
              <a:spcBef>
                <a:spcPts val="600"/>
              </a:spcBef>
            </a:pPr>
            <a:r>
              <a:rPr lang="en-US" dirty="0"/>
              <a:t>IR Layout Details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Forward region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Rear region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Matching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Magnet cryostats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Central Vacuum Chamber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Synchrotron radiation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b="1" smtClean="0"/>
              <a:pPr/>
              <a:t>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2878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35698" y="1912776"/>
            <a:ext cx="6747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651040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1FEDC-EF98-4D1D-867C-FB15BB5C6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56" y="2240579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Back-up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1D387-3C0B-4F99-BD08-26E90A75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36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614D-E3B2-45EE-9EA2-C934D1A5F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79" y="145016"/>
            <a:ext cx="7886700" cy="727694"/>
          </a:xfrm>
        </p:spPr>
        <p:txBody>
          <a:bodyPr/>
          <a:lstStyle/>
          <a:p>
            <a:r>
              <a:rPr lang="en-US" dirty="0"/>
              <a:t>Synrad3D Studies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E2A00-D78D-4BA8-9234-21FB38673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044" y="1092821"/>
            <a:ext cx="5692111" cy="2773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9C36A-FE23-45EC-9F3B-BA507D8C8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6D1D9-5E6A-4C88-BED5-7D38792E896B}"/>
              </a:ext>
            </a:extLst>
          </p:cNvPr>
          <p:cNvSpPr txBox="1"/>
          <p:nvPr/>
        </p:nvSpPr>
        <p:spPr>
          <a:xfrm>
            <a:off x="6436735" y="4625383"/>
            <a:ext cx="2668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FPA allows to reduce </a:t>
            </a:r>
          </a:p>
          <a:p>
            <a:r>
              <a:rPr lang="en-US" dirty="0"/>
              <a:t>Electron rear magnet apertures (18-20mm radially)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8A623F-A445-49C7-B8A0-9591E0267C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479" y="4415884"/>
            <a:ext cx="3123584" cy="19705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B11521-597E-49F3-B9E3-41AA58601024}"/>
              </a:ext>
            </a:extLst>
          </p:cNvPr>
          <p:cNvSpPr txBox="1"/>
          <p:nvPr/>
        </p:nvSpPr>
        <p:spPr>
          <a:xfrm>
            <a:off x="1115121" y="4036742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scheme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09762A-B786-4901-B360-0838D98D5744}"/>
              </a:ext>
            </a:extLst>
          </p:cNvPr>
          <p:cNvCxnSpPr/>
          <p:nvPr/>
        </p:nvCxnSpPr>
        <p:spPr>
          <a:xfrm flipH="1">
            <a:off x="2639122" y="2929054"/>
            <a:ext cx="1111391" cy="1486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902C4AA-2B4F-498A-A976-8314E48BBF53}"/>
              </a:ext>
            </a:extLst>
          </p:cNvPr>
          <p:cNvSpPr txBox="1"/>
          <p:nvPr/>
        </p:nvSpPr>
        <p:spPr>
          <a:xfrm>
            <a:off x="4287738" y="423121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Q1BpR/Q2eR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9076CF-22D9-46E4-9061-16BF12575F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617" y="4600550"/>
            <a:ext cx="2417041" cy="14219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17FACF-4AAC-4D38-AFDB-D874B3B96AC0}"/>
              </a:ext>
            </a:extLst>
          </p:cNvPr>
          <p:cNvSpPr txBox="1"/>
          <p:nvPr/>
        </p:nvSpPr>
        <p:spPr>
          <a:xfrm>
            <a:off x="3687337" y="6087380"/>
            <a:ext cx="138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Non-tapered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B074D9-05DF-4754-9DA7-01AAA134C4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686" y="2445404"/>
            <a:ext cx="2475692" cy="17620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548E8B-0FC7-4076-9F12-7BD352F12BEA}"/>
              </a:ext>
            </a:extLst>
          </p:cNvPr>
          <p:cNvSpPr txBox="1"/>
          <p:nvPr/>
        </p:nvSpPr>
        <p:spPr>
          <a:xfrm>
            <a:off x="6174163" y="2076072"/>
            <a:ext cx="52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0B7E1D-7E93-46DC-8285-0DE0DD94898D}"/>
              </a:ext>
            </a:extLst>
          </p:cNvPr>
          <p:cNvCxnSpPr/>
          <p:nvPr/>
        </p:nvCxnSpPr>
        <p:spPr>
          <a:xfrm flipH="1">
            <a:off x="5003639" y="2260738"/>
            <a:ext cx="11705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68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847"/>
            <a:ext cx="8712200" cy="81325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27B74D-5B52-EA40-907D-F0AC7699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530E-7620-A244-ABB6-88B52249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25" y="1240916"/>
            <a:ext cx="2321110" cy="1649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9B0F6E-A425-6B40-A19F-585D754A9011}"/>
              </a:ext>
            </a:extLst>
          </p:cNvPr>
          <p:cNvSpPr txBox="1"/>
          <p:nvPr/>
        </p:nvSpPr>
        <p:spPr>
          <a:xfrm>
            <a:off x="-26252" y="1136179"/>
            <a:ext cx="281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DVCS with proton tagging: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C92088-F5E3-E14A-91D3-3DA53B3FA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228" y="1397617"/>
            <a:ext cx="2321110" cy="17115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BAE6431-DF05-DE4B-AB09-9C822913C077}"/>
              </a:ext>
            </a:extLst>
          </p:cNvPr>
          <p:cNvSpPr/>
          <p:nvPr/>
        </p:nvSpPr>
        <p:spPr>
          <a:xfrm>
            <a:off x="1880990" y="2405827"/>
            <a:ext cx="416778" cy="4144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9C9333-B0D2-E14E-9056-D5AF79542C58}"/>
              </a:ext>
            </a:extLst>
          </p:cNvPr>
          <p:cNvSpPr/>
          <p:nvPr/>
        </p:nvSpPr>
        <p:spPr>
          <a:xfrm>
            <a:off x="4691967" y="2435389"/>
            <a:ext cx="450938" cy="2999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C9F053-7580-7846-BBA0-BA0B55559A89}"/>
              </a:ext>
            </a:extLst>
          </p:cNvPr>
          <p:cNvSpPr/>
          <p:nvPr/>
        </p:nvSpPr>
        <p:spPr>
          <a:xfrm>
            <a:off x="4691967" y="2759118"/>
            <a:ext cx="450938" cy="29994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8C1FD-5911-284C-A001-6E6C87D55E37}"/>
              </a:ext>
            </a:extLst>
          </p:cNvPr>
          <p:cNvSpPr/>
          <p:nvPr/>
        </p:nvSpPr>
        <p:spPr>
          <a:xfrm>
            <a:off x="2828912" y="923197"/>
            <a:ext cx="2951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e+d</a:t>
            </a:r>
            <a:r>
              <a:rPr lang="en-US" b="1" dirty="0"/>
              <a:t> exclusive J/Psi with proton/neutron tagging: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6DBC1-3112-034E-8326-52022A871D20}"/>
              </a:ext>
            </a:extLst>
          </p:cNvPr>
          <p:cNvSpPr/>
          <p:nvPr/>
        </p:nvSpPr>
        <p:spPr>
          <a:xfrm>
            <a:off x="66001" y="5810973"/>
            <a:ext cx="390883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Both Roman Pots and B0-Det. needed to cover the full acceptance for forward </a:t>
            </a:r>
            <a:r>
              <a:rPr lang="en-US"/>
              <a:t>protons from DVCS!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214BC52-6D71-F840-8CBB-96087BA9CCE1}"/>
              </a:ext>
            </a:extLst>
          </p:cNvPr>
          <p:cNvSpPr txBox="1">
            <a:spLocks/>
          </p:cNvSpPr>
          <p:nvPr/>
        </p:nvSpPr>
        <p:spPr>
          <a:xfrm>
            <a:off x="-13311" y="92381"/>
            <a:ext cx="8584511" cy="9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IR Simulations with GEANT4 for Various Physics Channels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0640A7-1DE8-3449-AC8A-F0D6AF477480}"/>
              </a:ext>
            </a:extLst>
          </p:cNvPr>
          <p:cNvSpPr/>
          <p:nvPr/>
        </p:nvSpPr>
        <p:spPr>
          <a:xfrm>
            <a:off x="4633089" y="5664858"/>
            <a:ext cx="407911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Three of the four subsystems needed to cover the full acceptance range for </a:t>
            </a:r>
            <a:r>
              <a:rPr lang="en-US" dirty="0" err="1"/>
              <a:t>e+d</a:t>
            </a:r>
            <a:r>
              <a:rPr lang="en-US" dirty="0"/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68A1C2-64E1-B541-8378-AF4D38E5B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1" y="2855796"/>
            <a:ext cx="3065458" cy="301478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864A6FA-BE8E-7A49-AD75-DB5302B153DF}"/>
              </a:ext>
            </a:extLst>
          </p:cNvPr>
          <p:cNvSpPr txBox="1"/>
          <p:nvPr/>
        </p:nvSpPr>
        <p:spPr>
          <a:xfrm>
            <a:off x="1478712" y="3594626"/>
            <a:ext cx="1652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200000"/>
              <a:buFontTx/>
              <a:buChar char="-"/>
            </a:pPr>
            <a:r>
              <a:rPr lang="en-US" sz="1600" b="1" dirty="0"/>
              <a:t>Generated</a:t>
            </a:r>
            <a:endParaRPr lang="en-US" sz="1600" b="1" dirty="0">
              <a:solidFill>
                <a:srgbClr val="FF0000"/>
              </a:solidFill>
            </a:endParaRPr>
          </a:p>
          <a:p>
            <a:pPr marL="285750" indent="-285750">
              <a:buSzPct val="200000"/>
              <a:buFontTx/>
              <a:buChar char="-"/>
            </a:pPr>
            <a:r>
              <a:rPr lang="en-US" sz="1600" b="1" dirty="0">
                <a:solidFill>
                  <a:srgbClr val="FF0000"/>
                </a:solidFill>
              </a:rPr>
              <a:t>Roman Pots</a:t>
            </a:r>
          </a:p>
          <a:p>
            <a:pPr marL="285750" indent="-285750">
              <a:buSzPct val="200000"/>
              <a:buFontTx/>
              <a:buChar char="-"/>
            </a:pPr>
            <a:r>
              <a:rPr lang="en-US" sz="1600" b="1" dirty="0">
                <a:solidFill>
                  <a:srgbClr val="1108FA"/>
                </a:solidFill>
              </a:rPr>
              <a:t>B0 Det.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0458C38-81F1-4144-9F20-394C766706EE}"/>
              </a:ext>
            </a:extLst>
          </p:cNvPr>
          <p:cNvGraphicFramePr>
            <a:graphicFrameLocks noGrp="1"/>
          </p:cNvGraphicFramePr>
          <p:nvPr/>
        </p:nvGraphicFramePr>
        <p:xfrm>
          <a:off x="5302677" y="663793"/>
          <a:ext cx="3785463" cy="255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553">
                  <a:extLst>
                    <a:ext uri="{9D8B030D-6E8A-4147-A177-3AD203B41FA5}">
                      <a16:colId xmlns:a16="http://schemas.microsoft.com/office/drawing/2014/main" val="1464374880"/>
                    </a:ext>
                  </a:extLst>
                </a:gridCol>
                <a:gridCol w="1183334">
                  <a:extLst>
                    <a:ext uri="{9D8B030D-6E8A-4147-A177-3AD203B41FA5}">
                      <a16:colId xmlns:a16="http://schemas.microsoft.com/office/drawing/2014/main" val="2334621023"/>
                    </a:ext>
                  </a:extLst>
                </a:gridCol>
                <a:gridCol w="1277576">
                  <a:extLst>
                    <a:ext uri="{9D8B030D-6E8A-4147-A177-3AD203B41FA5}">
                      <a16:colId xmlns:a16="http://schemas.microsoft.com/office/drawing/2014/main" val="1785727378"/>
                    </a:ext>
                  </a:extLst>
                </a:gridCol>
              </a:tblGrid>
              <a:tr h="50495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Detector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Angular </a:t>
                      </a:r>
                      <a:r>
                        <a:rPr lang="en-US" sz="1200" dirty="0" err="1"/>
                        <a:t>Accep</a:t>
                      </a:r>
                      <a:r>
                        <a:rPr lang="en-US" sz="1200" dirty="0"/>
                        <a:t>. [</a:t>
                      </a:r>
                      <a:r>
                        <a:rPr lang="en-US" sz="1200" dirty="0" err="1"/>
                        <a:t>mrad</a:t>
                      </a:r>
                      <a:r>
                        <a:rPr lang="en-US" sz="1200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Pt coverage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813616"/>
                  </a:ext>
                </a:extLst>
              </a:tr>
              <a:tr h="3119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ZDC @ ~30m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𝜽 &lt; 5.5 (𝜂 &gt; 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pT</a:t>
                      </a:r>
                      <a:r>
                        <a:rPr lang="en-US" sz="1200" dirty="0"/>
                        <a:t>&lt;1.3 GeV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591294"/>
                  </a:ext>
                </a:extLst>
              </a:tr>
              <a:tr h="4225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Roman Pots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0.0* &lt; 𝜽 &lt; 5.0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(𝜂 &gt; 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 </a:t>
                      </a:r>
                      <a:r>
                        <a:rPr lang="en-US" sz="1200" dirty="0" err="1"/>
                        <a:t>pT</a:t>
                      </a:r>
                      <a:r>
                        <a:rPr lang="en-US" sz="1200" dirty="0"/>
                        <a:t> (t) (*cutoff driven by beam optics)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2381985"/>
                  </a:ext>
                </a:extLst>
              </a:tr>
              <a:tr h="4548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Off-Momentum Detectors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 &lt; 𝜽 &lt; 5.0</a:t>
                      </a:r>
                    </a:p>
                    <a:p>
                      <a:pPr algn="ctr"/>
                      <a:r>
                        <a:rPr lang="en-US" sz="1200" dirty="0"/>
                        <a:t>(𝜂 &gt; 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Low-rigidity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particles from nuclear breakup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9800951"/>
                  </a:ext>
                </a:extLst>
              </a:tr>
              <a:tr h="4225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B0-Forward spectrometer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5.5 &lt; 𝜽 &lt; 20.0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(4.6 &lt; 𝜂 &lt; 5.9)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High </a:t>
                      </a:r>
                      <a:r>
                        <a:rPr lang="en-US" sz="1200" dirty="0" err="1"/>
                        <a:t>pT</a:t>
                      </a:r>
                      <a:r>
                        <a:rPr lang="en-US" sz="1200" dirty="0"/>
                        <a:t> (t)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056545"/>
                  </a:ext>
                </a:extLst>
              </a:tr>
            </a:tbl>
          </a:graphicData>
        </a:graphic>
      </p:graphicFrame>
      <p:pic>
        <p:nvPicPr>
          <p:cNvPr id="11" name="Picture 10" descr="Chart, line chart, histogram&#10;&#10;Description automatically generated">
            <a:extLst>
              <a:ext uri="{FF2B5EF4-FFF2-40B4-BE49-F238E27FC236}">
                <a16:creationId xmlns:a16="http://schemas.microsoft.com/office/drawing/2014/main" id="{1AC264B1-B28D-F940-A499-1853CB4AA4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65" t="55035" b="526"/>
          <a:stretch/>
        </p:blipFill>
        <p:spPr>
          <a:xfrm>
            <a:off x="6420364" y="3339101"/>
            <a:ext cx="2723636" cy="2363056"/>
          </a:xfrm>
          <a:prstGeom prst="rect">
            <a:avLst/>
          </a:prstGeom>
        </p:spPr>
      </p:pic>
      <p:pic>
        <p:nvPicPr>
          <p:cNvPr id="39" name="Picture 38" descr="Chart, line chart, histogram&#10;&#10;Description automatically generated">
            <a:extLst>
              <a:ext uri="{FF2B5EF4-FFF2-40B4-BE49-F238E27FC236}">
                <a16:creationId xmlns:a16="http://schemas.microsoft.com/office/drawing/2014/main" id="{FEB14A18-F977-0E42-A544-914456FDDC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65" t="5634" b="51219"/>
          <a:stretch/>
        </p:blipFill>
        <p:spPr>
          <a:xfrm>
            <a:off x="3831269" y="3356826"/>
            <a:ext cx="2723636" cy="229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59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0DFD-C3DA-4E6A-A363-47DF220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70" y="216863"/>
            <a:ext cx="7886700" cy="716798"/>
          </a:xfrm>
        </p:spPr>
        <p:txBody>
          <a:bodyPr/>
          <a:lstStyle/>
          <a:p>
            <a:r>
              <a:rPr lang="en-US" dirty="0"/>
              <a:t>EIC Detector Infrastructure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EF8528-F46A-4047-9369-48D7204E8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762" y="1137766"/>
            <a:ext cx="7092908" cy="49763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CC880-8675-4B6E-9DD0-6300A429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6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15C960-2099-4EE9-95C6-8AD89BB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781" y="4356711"/>
            <a:ext cx="3391586" cy="2249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01ED010-D392-194E-BD30-086D3A9E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81" y="56033"/>
            <a:ext cx="8777837" cy="691793"/>
          </a:xfrm>
        </p:spPr>
        <p:txBody>
          <a:bodyPr>
            <a:normAutofit/>
          </a:bodyPr>
          <a:lstStyle/>
          <a:p>
            <a:r>
              <a:rPr lang="en-US" sz="3200" dirty="0"/>
              <a:t>EIC Collider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80EC5-67EB-4E01-B5A8-1DE1C09D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6" y="984565"/>
            <a:ext cx="8587450" cy="5287812"/>
          </a:xfrm>
          <a:noFill/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Design based on </a:t>
            </a:r>
            <a:r>
              <a:rPr lang="en-US" sz="2400" b="1" dirty="0"/>
              <a:t>existing</a:t>
            </a:r>
            <a:r>
              <a:rPr lang="en-US" sz="2400" dirty="0"/>
              <a:t> RHIC,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RHIC is well maintained, operating at its peak</a:t>
            </a:r>
          </a:p>
          <a:p>
            <a:pPr marL="0" indent="0">
              <a:buNone/>
            </a:pPr>
            <a:endParaRPr lang="en-US" sz="400" dirty="0"/>
          </a:p>
          <a:p>
            <a:r>
              <a:rPr lang="en-US" sz="2000" b="1" dirty="0"/>
              <a:t>Hadron storage ring</a:t>
            </a:r>
            <a:r>
              <a:rPr lang="en-US" sz="2000" dirty="0"/>
              <a:t> </a:t>
            </a:r>
            <a:r>
              <a:rPr lang="en-US" sz="2000" b="1" dirty="0"/>
              <a:t>40-275 GeV </a:t>
            </a:r>
            <a:r>
              <a:rPr lang="en-US" sz="2000"/>
              <a:t>(</a:t>
            </a:r>
            <a:r>
              <a:rPr lang="en-US" sz="2000">
                <a:highlight>
                  <a:srgbClr val="CCFF99"/>
                </a:highlight>
              </a:rPr>
              <a:t>upgraded RHIC)</a:t>
            </a:r>
            <a:r>
              <a:rPr lang="en-US" sz="2000"/>
              <a:t> 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many bunches (x10 RHIC)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bright beam emittance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need strong cooling </a:t>
            </a:r>
            <a:r>
              <a:rPr lang="en-US" sz="2000" b="1" dirty="0"/>
              <a:t>or</a:t>
            </a:r>
            <a:r>
              <a:rPr lang="en-US" sz="2000" dirty="0"/>
              <a:t> frequent injections</a:t>
            </a:r>
          </a:p>
          <a:p>
            <a:pPr marL="0" indent="0">
              <a:buNone/>
            </a:pPr>
            <a:r>
              <a:rPr lang="en-US" sz="900" dirty="0"/>
              <a:t>  </a:t>
            </a:r>
          </a:p>
          <a:p>
            <a:r>
              <a:rPr lang="en-US" sz="2000" b="1" dirty="0"/>
              <a:t>Electron storage ring (2.5–18 GeV </a:t>
            </a:r>
            <a:r>
              <a:rPr lang="en-US" sz="2000" dirty="0"/>
              <a:t>(</a:t>
            </a:r>
            <a:r>
              <a:rPr lang="en-US" sz="2000" dirty="0">
                <a:highlight>
                  <a:srgbClr val="CCFF99"/>
                </a:highlight>
              </a:rPr>
              <a:t>new</a:t>
            </a:r>
            <a:r>
              <a:rPr lang="en-US" sz="2400" dirty="0"/>
              <a:t>))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many bunches,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large beam current (2.5 A) </a:t>
            </a:r>
            <a:r>
              <a:rPr lang="en-US" sz="2000" dirty="0">
                <a:sym typeface="Wingdings" panose="05000000000000000000" pitchFamily="2" charset="2"/>
              </a:rPr>
              <a:t> 10 MW S.R. power</a:t>
            </a:r>
            <a:endParaRPr lang="en-US" sz="2000" dirty="0"/>
          </a:p>
          <a:p>
            <a:r>
              <a:rPr lang="en-US" sz="2000" b="1" dirty="0"/>
              <a:t>Electron rapid cycling synchrotron </a:t>
            </a:r>
            <a:r>
              <a:rPr lang="en-US" sz="2000" dirty="0"/>
              <a:t>(</a:t>
            </a:r>
            <a:r>
              <a:rPr lang="en-US" sz="2000" dirty="0">
                <a:highlight>
                  <a:srgbClr val="CCFF99"/>
                </a:highlight>
              </a:rPr>
              <a:t>new</a:t>
            </a:r>
            <a:r>
              <a:rPr lang="en-US" sz="20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1-2 Hz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Spin transparent due to high periodicity</a:t>
            </a:r>
          </a:p>
          <a:p>
            <a:pPr marL="0" indent="0">
              <a:buNone/>
            </a:pPr>
            <a:r>
              <a:rPr lang="en-US" sz="900" dirty="0"/>
              <a:t>  </a:t>
            </a:r>
          </a:p>
          <a:p>
            <a:r>
              <a:rPr lang="en-US" sz="2000" b="1" dirty="0"/>
              <a:t>High luminosity interaction region(s) </a:t>
            </a:r>
            <a:r>
              <a:rPr lang="en-US" sz="2400" dirty="0"/>
              <a:t>(</a:t>
            </a:r>
            <a:r>
              <a:rPr lang="en-US" sz="2400" dirty="0">
                <a:highlight>
                  <a:srgbClr val="CCFF99"/>
                </a:highlight>
              </a:rPr>
              <a:t>new</a:t>
            </a:r>
            <a:r>
              <a:rPr lang="en-US" sz="24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L = 10</a:t>
            </a:r>
            <a:r>
              <a:rPr lang="en-US" sz="2000" baseline="30000" dirty="0"/>
              <a:t>34</a:t>
            </a:r>
            <a:r>
              <a:rPr lang="en-US" sz="2000" dirty="0"/>
              <a:t>cm</a:t>
            </a:r>
            <a:r>
              <a:rPr lang="en-US" sz="2000" baseline="30000" dirty="0"/>
              <a:t>-2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Superconducting magnets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25 mrad Crossing angle with crab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Spin Rotators (longitudinal spin)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Forward hadron instrumentation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E43C5-8DC9-4B15-A758-1B539F71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57583" y="6424204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1FC24-658D-484E-9B3F-5AB82C1CD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541" y="1680324"/>
            <a:ext cx="3367939" cy="2372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69733-634F-453A-A92A-595881FB1383}"/>
              </a:ext>
            </a:extLst>
          </p:cNvPr>
          <p:cNvSpPr txBox="1"/>
          <p:nvPr/>
        </p:nvSpPr>
        <p:spPr>
          <a:xfrm>
            <a:off x="6999531" y="4393979"/>
            <a:ext cx="10456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BNL-EIC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4419A2A-591D-4136-9983-42A98F67FF2C}"/>
              </a:ext>
            </a:extLst>
          </p:cNvPr>
          <p:cNvSpPr/>
          <p:nvPr/>
        </p:nvSpPr>
        <p:spPr>
          <a:xfrm>
            <a:off x="7115776" y="3987378"/>
            <a:ext cx="520504" cy="369333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6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CA8FEF-902B-48CC-BCB6-A9822E40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4" y="1073322"/>
            <a:ext cx="4025787" cy="52462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F38F1-648D-4B7D-B26E-D4DDB15A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64310" y="6311899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DB25BF-E885-1547-87ED-440A3720E5CE}"/>
              </a:ext>
            </a:extLst>
          </p:cNvPr>
          <p:cNvGrpSpPr/>
          <p:nvPr/>
        </p:nvGrpSpPr>
        <p:grpSpPr>
          <a:xfrm>
            <a:off x="5511763" y="4452497"/>
            <a:ext cx="3793405" cy="1754326"/>
            <a:chOff x="5160155" y="1193501"/>
            <a:chExt cx="3793405" cy="1754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E2E4ACC-29F9-4E42-83A0-5FF32B1F0E67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76200">
              <a:solidFill>
                <a:srgbClr val="A6A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97D772F-B492-41D7-B760-01338D7283D0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4073C75-28B2-475E-8AD1-0121DDB2093A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28422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947241-0517-4859-A111-EB118CF1BFC2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19232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B091C82-4153-49B5-8399-608B9BDA6DED}"/>
                </a:ext>
              </a:extLst>
            </p:cNvPr>
            <p:cNvCxnSpPr>
              <a:cxnSpLocks/>
            </p:cNvCxnSpPr>
            <p:nvPr/>
          </p:nvCxnSpPr>
          <p:spPr>
            <a:xfrm>
              <a:off x="5173941" y="1925759"/>
              <a:ext cx="528422" cy="0"/>
            </a:xfrm>
            <a:prstGeom prst="line">
              <a:avLst/>
            </a:prstGeom>
            <a:ln w="57150">
              <a:solidFill>
                <a:srgbClr val="A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3B6BD81-8104-485B-8383-DE1A70A80712}"/>
                </a:ext>
              </a:extLst>
            </p:cNvPr>
            <p:cNvCxnSpPr/>
            <p:nvPr/>
          </p:nvCxnSpPr>
          <p:spPr>
            <a:xfrm>
              <a:off x="5173942" y="1928053"/>
              <a:ext cx="5284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F62290E-CE5D-411A-B3D6-96EBFDBE6DEE}"/>
                </a:ext>
              </a:extLst>
            </p:cNvPr>
            <p:cNvCxnSpPr>
              <a:cxnSpLocks/>
            </p:cNvCxnSpPr>
            <p:nvPr/>
          </p:nvCxnSpPr>
          <p:spPr>
            <a:xfrm>
              <a:off x="5177003" y="2202223"/>
              <a:ext cx="528422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A0902C-D074-467D-BF05-D8A0674AB893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98" y="2198397"/>
              <a:ext cx="519233" cy="612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CE9F24-90EF-4C99-97E0-8A668751073C}"/>
                </a:ext>
              </a:extLst>
            </p:cNvPr>
            <p:cNvCxnSpPr>
              <a:cxnSpLocks/>
            </p:cNvCxnSpPr>
            <p:nvPr/>
          </p:nvCxnSpPr>
          <p:spPr>
            <a:xfrm>
              <a:off x="5160155" y="2712197"/>
              <a:ext cx="528422" cy="0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68B5E45-EA78-4525-B0E4-81A04F11D223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0" y="2708372"/>
              <a:ext cx="523827" cy="38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D83B05-D3A1-4892-ABAE-4E4D5F1CEB04}"/>
                </a:ext>
              </a:extLst>
            </p:cNvPr>
            <p:cNvSpPr txBox="1"/>
            <p:nvPr/>
          </p:nvSpPr>
          <p:spPr>
            <a:xfrm>
              <a:off x="5337410" y="1193501"/>
              <a:ext cx="36161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   Hadron Storage Ring</a:t>
              </a:r>
            </a:p>
            <a:p>
              <a:r>
                <a:rPr lang="en-US" dirty="0"/>
                <a:t>          Electron Storage Ring</a:t>
              </a:r>
            </a:p>
            <a:p>
              <a:r>
                <a:rPr lang="en-US" dirty="0"/>
                <a:t>          Electron Injector Synchrotron</a:t>
              </a:r>
            </a:p>
            <a:p>
              <a:r>
                <a:rPr lang="en-US" dirty="0"/>
                <a:t>          Possible on-energy Hadron </a:t>
              </a:r>
            </a:p>
            <a:p>
              <a:r>
                <a:rPr lang="en-US" dirty="0"/>
                <a:t>          injector ring</a:t>
              </a:r>
            </a:p>
            <a:p>
              <a:r>
                <a:rPr lang="en-US" dirty="0"/>
                <a:t>          Hadron injector complex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22D4F7-6E09-4D6B-9747-9285B2748B1B}"/>
              </a:ext>
            </a:extLst>
          </p:cNvPr>
          <p:cNvSpPr txBox="1"/>
          <p:nvPr/>
        </p:nvSpPr>
        <p:spPr>
          <a:xfrm>
            <a:off x="140294" y="36365"/>
            <a:ext cx="873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From RHIC to the EIC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15EA3-0109-42D9-99D2-33CFCF67D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3" y="994285"/>
            <a:ext cx="4025786" cy="5115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9DEA57-2DAF-466C-9436-C83281884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50" y="904806"/>
            <a:ext cx="4766358" cy="5522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9FF82-937E-495E-8DC9-7835AF430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48" y="931217"/>
            <a:ext cx="5146157" cy="5522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790E0C-FE5E-4FEF-B36E-98F5FAF536C1}"/>
              </a:ext>
            </a:extLst>
          </p:cNvPr>
          <p:cNvSpPr txBox="1"/>
          <p:nvPr/>
        </p:nvSpPr>
        <p:spPr>
          <a:xfrm>
            <a:off x="2220650" y="2456567"/>
            <a:ext cx="111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5CA880-0BA7-47F5-8B7A-D02887800231}"/>
              </a:ext>
            </a:extLst>
          </p:cNvPr>
          <p:cNvSpPr txBox="1"/>
          <p:nvPr/>
        </p:nvSpPr>
        <p:spPr>
          <a:xfrm>
            <a:off x="6151695" y="3018127"/>
            <a:ext cx="269079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Existing RHIC with </a:t>
            </a:r>
          </a:p>
          <a:p>
            <a:r>
              <a:rPr lang="en-US" sz="2400" b="1" dirty="0"/>
              <a:t>Blue and Yellow 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AA4C50-08AB-4343-ACB2-20079C901917}"/>
              </a:ext>
            </a:extLst>
          </p:cNvPr>
          <p:cNvSpPr txBox="1"/>
          <p:nvPr/>
        </p:nvSpPr>
        <p:spPr>
          <a:xfrm>
            <a:off x="6015173" y="2456567"/>
            <a:ext cx="280394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Add electron storage ring</a:t>
            </a:r>
          </a:p>
          <a:p>
            <a:r>
              <a:rPr lang="en-US" sz="2400" b="1" dirty="0"/>
              <a:t>Which holds the electrons which collide with hadrons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BDC832-E995-4588-8FEC-14F38FE7CB4A}"/>
              </a:ext>
            </a:extLst>
          </p:cNvPr>
          <p:cNvSpPr txBox="1"/>
          <p:nvPr/>
        </p:nvSpPr>
        <p:spPr>
          <a:xfrm>
            <a:off x="5758532" y="2533038"/>
            <a:ext cx="306780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We add an electron </a:t>
            </a:r>
          </a:p>
          <a:p>
            <a:r>
              <a:rPr lang="en-US" sz="2400" b="1" dirty="0"/>
              <a:t>Injector complex which delivers full energy electrons to the storage ring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C5BA29-321B-4432-BFAB-030B2DECFCDC}"/>
              </a:ext>
            </a:extLst>
          </p:cNvPr>
          <p:cNvSpPr txBox="1"/>
          <p:nvPr/>
        </p:nvSpPr>
        <p:spPr>
          <a:xfrm>
            <a:off x="5754529" y="2633896"/>
            <a:ext cx="290273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The strong hadron cooling facility completes the facility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203F54-E04B-4291-8CE7-70EBC6A9F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017" y="1009587"/>
            <a:ext cx="2766301" cy="15161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065DD3-D79D-8143-A8A2-4F2447B10291}"/>
              </a:ext>
            </a:extLst>
          </p:cNvPr>
          <p:cNvSpPr txBox="1"/>
          <p:nvPr/>
        </p:nvSpPr>
        <p:spPr>
          <a:xfrm>
            <a:off x="7292433" y="669726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44CC0-4D2E-5B4E-BEE2-0A9E64EDD122}"/>
              </a:ext>
            </a:extLst>
          </p:cNvPr>
          <p:cNvSpPr txBox="1"/>
          <p:nvPr/>
        </p:nvSpPr>
        <p:spPr>
          <a:xfrm>
            <a:off x="6382448" y="695087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8A40F-74E6-7448-9CC4-782B66E84BB8}"/>
              </a:ext>
            </a:extLst>
          </p:cNvPr>
          <p:cNvSpPr txBox="1"/>
          <p:nvPr/>
        </p:nvSpPr>
        <p:spPr>
          <a:xfrm>
            <a:off x="5821710" y="682696"/>
            <a:ext cx="52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50EC9C-2C79-F040-929F-6CF424D9C85D}"/>
              </a:ext>
            </a:extLst>
          </p:cNvPr>
          <p:cNvCxnSpPr>
            <a:cxnSpLocks/>
          </p:cNvCxnSpPr>
          <p:nvPr/>
        </p:nvCxnSpPr>
        <p:spPr>
          <a:xfrm>
            <a:off x="6161107" y="997196"/>
            <a:ext cx="430612" cy="284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7AFA52C-0639-0E43-A4E8-8700EAF26613}"/>
              </a:ext>
            </a:extLst>
          </p:cNvPr>
          <p:cNvCxnSpPr>
            <a:stCxn id="13" idx="2"/>
          </p:cNvCxnSpPr>
          <p:nvPr/>
        </p:nvCxnSpPr>
        <p:spPr>
          <a:xfrm>
            <a:off x="6662333" y="1064419"/>
            <a:ext cx="145760" cy="149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25CDE6A-764F-054C-8B9A-5C0815D8A860}"/>
              </a:ext>
            </a:extLst>
          </p:cNvPr>
          <p:cNvCxnSpPr>
            <a:cxnSpLocks/>
          </p:cNvCxnSpPr>
          <p:nvPr/>
        </p:nvCxnSpPr>
        <p:spPr>
          <a:xfrm flipH="1">
            <a:off x="7625888" y="957544"/>
            <a:ext cx="32280" cy="215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77B288-2575-8646-93B7-DAE87C8DC56C}"/>
              </a:ext>
            </a:extLst>
          </p:cNvPr>
          <p:cNvCxnSpPr/>
          <p:nvPr/>
        </p:nvCxnSpPr>
        <p:spPr>
          <a:xfrm>
            <a:off x="6271843" y="5457393"/>
            <a:ext cx="25472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67B1D9D-EF88-2B49-A779-F4CBB553A1D4}"/>
              </a:ext>
            </a:extLst>
          </p:cNvPr>
          <p:cNvCxnSpPr/>
          <p:nvPr/>
        </p:nvCxnSpPr>
        <p:spPr>
          <a:xfrm>
            <a:off x="6347175" y="5757705"/>
            <a:ext cx="1069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66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63" y="168172"/>
            <a:ext cx="9122093" cy="58957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EIC CDR Parameters for E</a:t>
            </a:r>
            <a:r>
              <a:rPr lang="en-US" sz="3600" baseline="-25000" dirty="0">
                <a:solidFill>
                  <a:srgbClr val="0070C0"/>
                </a:solidFill>
              </a:rPr>
              <a:t>cm</a:t>
            </a:r>
            <a:r>
              <a:rPr lang="en-US" sz="3600" dirty="0">
                <a:solidFill>
                  <a:srgbClr val="0070C0"/>
                </a:solidFill>
              </a:rPr>
              <a:t> and Luminosity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9422C-07E4-4972-ADD6-25E649F68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607" y="861816"/>
            <a:ext cx="5910836" cy="570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9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4E5D-15B1-444A-B597-E8775DFB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560"/>
            <a:ext cx="9144000" cy="467631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Interaction Region Design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2C1D6-8FA0-45CC-83D9-08BB2062F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69" y="803868"/>
            <a:ext cx="7807569" cy="53658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The Interaction Region with the colliding beam and surrounding detector is the most complex and most constrained section of a collider.</a:t>
            </a:r>
          </a:p>
          <a:p>
            <a:pPr marL="0" indent="0">
              <a:buNone/>
            </a:pPr>
            <a:r>
              <a:rPr lang="en-US" sz="2000" dirty="0"/>
              <a:t>Inside the IR section we need to combine </a:t>
            </a:r>
          </a:p>
          <a:p>
            <a:pPr lvl="1"/>
            <a:r>
              <a:rPr lang="en-US" sz="1600" dirty="0"/>
              <a:t>strong focusing,</a:t>
            </a:r>
          </a:p>
          <a:p>
            <a:pPr lvl="1"/>
            <a:r>
              <a:rPr lang="en-US" sz="1600" dirty="0"/>
              <a:t>complex superconducting magnets with novel but-prototyped magnet technology</a:t>
            </a:r>
          </a:p>
          <a:p>
            <a:pPr lvl="1"/>
            <a:r>
              <a:rPr lang="en-US" sz="1600" dirty="0"/>
              <a:t>Collisions with a crossing angle,</a:t>
            </a:r>
          </a:p>
          <a:p>
            <a:pPr lvl="1"/>
            <a:r>
              <a:rPr lang="en-US" sz="1600" dirty="0"/>
              <a:t>large aperture for good acceptance of forward physics, </a:t>
            </a:r>
          </a:p>
          <a:p>
            <a:pPr lvl="1"/>
            <a:r>
              <a:rPr lang="en-US" sz="1600" dirty="0"/>
              <a:t>tolerable chromatic aberrations, </a:t>
            </a:r>
          </a:p>
          <a:p>
            <a:pPr lvl="1"/>
            <a:r>
              <a:rPr lang="en-US" sz="1600" dirty="0"/>
              <a:t>manageable synchrotron radiation, </a:t>
            </a:r>
          </a:p>
          <a:p>
            <a:pPr lvl="1"/>
            <a:r>
              <a:rPr lang="en-US" sz="1600" dirty="0"/>
              <a:t>manageable impedance of the vacuum systems, </a:t>
            </a:r>
          </a:p>
          <a:p>
            <a:pPr lvl="1"/>
            <a:r>
              <a:rPr lang="en-US" sz="1600" dirty="0"/>
              <a:t>feasible warm-cold transitions around super conducting magnets</a:t>
            </a:r>
          </a:p>
          <a:p>
            <a:r>
              <a:rPr lang="en-US" sz="2000" dirty="0"/>
              <a:t>Matching of the IR layout with the lattice of the ring </a:t>
            </a:r>
          </a:p>
          <a:p>
            <a:pPr lvl="1"/>
            <a:r>
              <a:rPr lang="en-US" sz="1600" dirty="0"/>
              <a:t>Requires more dedicated and one-of-a-kind magnets</a:t>
            </a:r>
          </a:p>
          <a:p>
            <a:r>
              <a:rPr lang="en-US" sz="1800" dirty="0"/>
              <a:t>mask and collimation systems</a:t>
            </a:r>
          </a:p>
          <a:p>
            <a:r>
              <a:rPr lang="en-US" sz="1800" dirty="0"/>
              <a:t>provide favorable condition for luminosity measurements and auxiliary detectors  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9118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B4EF8-D76E-4765-A0D0-38227D3F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2162"/>
          </a:xfrm>
        </p:spPr>
        <p:txBody>
          <a:bodyPr/>
          <a:lstStyle/>
          <a:p>
            <a:r>
              <a:rPr lang="en-US" dirty="0"/>
              <a:t>EIC IR: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6ACA5-3497-4955-A1EB-B59B28F2B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40455C56-EFEA-44D1-80F3-6D06BFE5E84F}"/>
              </a:ext>
            </a:extLst>
          </p:cNvPr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265" y="928948"/>
            <a:ext cx="4296016" cy="2416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EDE2A-BE1A-4BF3-988E-F06B1EF0399D}"/>
              </a:ext>
            </a:extLst>
          </p:cNvPr>
          <p:cNvSpPr txBox="1"/>
          <p:nvPr/>
        </p:nvSpPr>
        <p:spPr>
          <a:xfrm>
            <a:off x="7086600" y="1327711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14F95-E556-4DBB-9F23-6E0DE1625D58}"/>
              </a:ext>
            </a:extLst>
          </p:cNvPr>
          <p:cNvSpPr txBox="1"/>
          <p:nvPr/>
        </p:nvSpPr>
        <p:spPr>
          <a:xfrm>
            <a:off x="4929430" y="1340001"/>
            <a:ext cx="61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BC5E8-41B0-4761-B791-57C2493CAF91}"/>
              </a:ext>
            </a:extLst>
          </p:cNvPr>
          <p:cNvSpPr txBox="1"/>
          <p:nvPr/>
        </p:nvSpPr>
        <p:spPr>
          <a:xfrm>
            <a:off x="226339" y="3738154"/>
            <a:ext cx="3263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RHIC yellow ring: EIC hadron ring (HSR)</a:t>
            </a:r>
          </a:p>
          <a:p>
            <a:endParaRPr lang="en-US" dirty="0"/>
          </a:p>
          <a:p>
            <a:r>
              <a:rPr lang="en-US" dirty="0"/>
              <a:t>Add electron storage ring in existing tunnel (ESR)</a:t>
            </a:r>
          </a:p>
          <a:p>
            <a:endParaRPr lang="en-US" dirty="0"/>
          </a:p>
          <a:p>
            <a:r>
              <a:rPr lang="en-US" dirty="0"/>
              <a:t>Detector centered in center of IP    </a:t>
            </a:r>
          </a:p>
          <a:p>
            <a:r>
              <a:rPr lang="en-US" dirty="0"/>
              <a:t>      -Possible location: IP6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8747F7-737B-4EBE-A349-D9D27005323F}"/>
              </a:ext>
            </a:extLst>
          </p:cNvPr>
          <p:cNvSpPr/>
          <p:nvPr/>
        </p:nvSpPr>
        <p:spPr>
          <a:xfrm>
            <a:off x="1220115" y="1749470"/>
            <a:ext cx="958850" cy="5902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63E222-C826-4EE0-BEE0-6F00F03E3039}"/>
              </a:ext>
            </a:extLst>
          </p:cNvPr>
          <p:cNvCxnSpPr/>
          <p:nvPr/>
        </p:nvCxnSpPr>
        <p:spPr>
          <a:xfrm>
            <a:off x="2178965" y="2076450"/>
            <a:ext cx="1681835" cy="61595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E0037BF-252C-49FE-A5DE-003BA46C1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327" y="1809378"/>
            <a:ext cx="5248673" cy="370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5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5F54DEA2-BA40-4534-A063-146D39451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67" y="996959"/>
            <a:ext cx="8454758" cy="42983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33B3BF6-0BAD-449D-95E1-BA1621DF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93" y="177870"/>
            <a:ext cx="7886700" cy="683089"/>
          </a:xfrm>
        </p:spPr>
        <p:txBody>
          <a:bodyPr>
            <a:normAutofit fontScale="90000"/>
          </a:bodyPr>
          <a:lstStyle/>
          <a:p>
            <a:r>
              <a:rPr lang="en-US" dirty="0"/>
              <a:t>EIC IR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43C37-DC6E-4EBD-B79D-10475761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4BDAE8-BF8B-480D-97C9-3301E7E0240E}"/>
              </a:ext>
            </a:extLst>
          </p:cNvPr>
          <p:cNvSpPr txBox="1"/>
          <p:nvPr/>
        </p:nvSpPr>
        <p:spPr>
          <a:xfrm>
            <a:off x="379141" y="5393569"/>
            <a:ext cx="429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Fits into RHIC tunnel and experimental hall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835CD-17B4-4B5D-8174-C05EBD6F9F89}"/>
              </a:ext>
            </a:extLst>
          </p:cNvPr>
          <p:cNvSpPr txBox="1"/>
          <p:nvPr/>
        </p:nvSpPr>
        <p:spPr>
          <a:xfrm>
            <a:off x="5253915" y="53779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RHIC sec5</a:t>
            </a:r>
          </a:p>
          <a:p>
            <a:pPr algn="ctr"/>
            <a:r>
              <a:rPr lang="en-US" dirty="0"/>
              <a:t>Forward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68A9C8-D976-4F99-BBBF-B3273CE7996A}"/>
              </a:ext>
            </a:extLst>
          </p:cNvPr>
          <p:cNvSpPr txBox="1"/>
          <p:nvPr/>
        </p:nvSpPr>
        <p:spPr>
          <a:xfrm>
            <a:off x="2793301" y="51941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RHIC sec6</a:t>
            </a:r>
          </a:p>
          <a:p>
            <a:pPr algn="ctr"/>
            <a:r>
              <a:rPr lang="en-US" dirty="0"/>
              <a:t>Rear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0FC2DF-4802-423D-87D0-936F0068545C}"/>
              </a:ext>
            </a:extLst>
          </p:cNvPr>
          <p:cNvCxnSpPr>
            <a:cxnSpLocks/>
          </p:cNvCxnSpPr>
          <p:nvPr/>
        </p:nvCxnSpPr>
        <p:spPr>
          <a:xfrm flipH="1">
            <a:off x="890546" y="2531526"/>
            <a:ext cx="531941" cy="3329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4673BD-3FD3-404C-A8D5-D8CB2163AA94}"/>
              </a:ext>
            </a:extLst>
          </p:cNvPr>
          <p:cNvCxnSpPr>
            <a:cxnSpLocks/>
          </p:cNvCxnSpPr>
          <p:nvPr/>
        </p:nvCxnSpPr>
        <p:spPr>
          <a:xfrm>
            <a:off x="7725241" y="2440219"/>
            <a:ext cx="806504" cy="4643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49A9D9-1E67-4399-84A0-B06621C2B6B6}"/>
              </a:ext>
            </a:extLst>
          </p:cNvPr>
          <p:cNvSpPr txBox="1"/>
          <p:nvPr/>
        </p:nvSpPr>
        <p:spPr>
          <a:xfrm rot="1800420">
            <a:off x="7728411" y="2255552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CA80DF-1E9D-45F5-B656-6BC5772AC8E2}"/>
              </a:ext>
            </a:extLst>
          </p:cNvPr>
          <p:cNvSpPr txBox="1"/>
          <p:nvPr/>
        </p:nvSpPr>
        <p:spPr>
          <a:xfrm rot="19823852">
            <a:off x="726672" y="2161635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1617383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8DA5-A316-4E08-9310-6D06F60B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95" y="341455"/>
            <a:ext cx="8988552" cy="484748"/>
          </a:xfrm>
        </p:spPr>
        <p:txBody>
          <a:bodyPr>
            <a:noAutofit/>
          </a:bodyPr>
          <a:lstStyle/>
          <a:p>
            <a:r>
              <a:rPr lang="en-US" sz="3600" dirty="0"/>
              <a:t>EIC Collisions with a Crossing Angle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C1FF3-9770-4A7F-9CCA-4E65331CE380}"/>
              </a:ext>
            </a:extLst>
          </p:cNvPr>
          <p:cNvSpPr txBox="1"/>
          <p:nvPr/>
        </p:nvSpPr>
        <p:spPr>
          <a:xfrm>
            <a:off x="267450" y="2304302"/>
            <a:ext cx="3557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crossing angle causes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Low luminosity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Beam dynamics issues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5B8CC-E8C9-44D6-B30E-6626FC267D69}"/>
              </a:ext>
            </a:extLst>
          </p:cNvPr>
          <p:cNvSpPr txBox="1"/>
          <p:nvPr/>
        </p:nvSpPr>
        <p:spPr>
          <a:xfrm>
            <a:off x="219456" y="3893121"/>
            <a:ext cx="5504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consequence:</a:t>
            </a:r>
          </a:p>
          <a:p>
            <a:r>
              <a:rPr lang="en-US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head-on collision restored </a:t>
            </a:r>
          </a:p>
          <a:p>
            <a:r>
              <a:rPr lang="en-US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dynamic issues resolved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56322-371F-4AB6-BE0F-9E87DCF0F5FE}"/>
              </a:ext>
            </a:extLst>
          </p:cNvPr>
          <p:cNvSpPr/>
          <p:nvPr/>
        </p:nvSpPr>
        <p:spPr>
          <a:xfrm>
            <a:off x="219456" y="1050209"/>
            <a:ext cx="8778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Modest crossing angle of 25 mrad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- avoid parasitic collisions due to short bunch spacing,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- for machine elements, to improve detection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- reduce detector background,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B2E15-9A64-4028-A325-985211D2C6E5}"/>
              </a:ext>
            </a:extLst>
          </p:cNvPr>
          <p:cNvSpPr txBox="1"/>
          <p:nvPr/>
        </p:nvSpPr>
        <p:spPr>
          <a:xfrm>
            <a:off x="217423" y="3401827"/>
            <a:ext cx="354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FF"/>
                </a:solidFill>
              </a:rPr>
              <a:t>avoided by Crab Crossing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B2C9FD-0294-42BF-95B5-6454D12F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23382" y="636806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79CE9-AD5A-41E5-8B71-12E136E2C481}"/>
              </a:ext>
            </a:extLst>
          </p:cNvPr>
          <p:cNvSpPr/>
          <p:nvPr/>
        </p:nvSpPr>
        <p:spPr>
          <a:xfrm>
            <a:off x="6778388" y="3276976"/>
            <a:ext cx="800669" cy="173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FEF990F-83C1-4F21-86AB-ECC5CF4B68A1}"/>
              </a:ext>
            </a:extLst>
          </p:cNvPr>
          <p:cNvSpPr/>
          <p:nvPr/>
        </p:nvSpPr>
        <p:spPr>
          <a:xfrm>
            <a:off x="2981378" y="3435844"/>
            <a:ext cx="571803" cy="36746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0AF09-C678-4AE3-BC1C-AE01FFCFA494}"/>
              </a:ext>
            </a:extLst>
          </p:cNvPr>
          <p:cNvSpPr txBox="1"/>
          <p:nvPr/>
        </p:nvSpPr>
        <p:spPr>
          <a:xfrm>
            <a:off x="5288583" y="5020413"/>
            <a:ext cx="3780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Several transverse RF resonator  (crab-cavity) prototypes built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tested with proton beam in the CERN-SPS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EEA391-50BA-45A2-82C4-E40FD718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90" y="4824984"/>
            <a:ext cx="1723180" cy="18087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DD22189-8E21-4FF5-93E4-FA0E46B0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9" y="4824984"/>
            <a:ext cx="1803464" cy="18087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40951-9A66-453B-9CD6-913F6C6C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2035462"/>
            <a:ext cx="4269145" cy="273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05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eaker_x0028_s_x0029_ xmlns="d3df2358-148e-4774-819b-a0638e0057af">G. McIntyre</Speaker_x0028_s_x0029_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178E9E921744CBCC2BF7F8FE5ACBC" ma:contentTypeVersion="7" ma:contentTypeDescription="Create a new document." ma:contentTypeScope="" ma:versionID="e9e299627df480c817542c6aae23561c">
  <xsd:schema xmlns:xsd="http://www.w3.org/2001/XMLSchema" xmlns:xs="http://www.w3.org/2001/XMLSchema" xmlns:p="http://schemas.microsoft.com/office/2006/metadata/properties" xmlns:ns2="d3df2358-148e-4774-819b-a0638e0057af" targetNamespace="http://schemas.microsoft.com/office/2006/metadata/properties" ma:root="true" ma:fieldsID="a7a26c87af45e49cda3a7fe61db3bace" ns2:_="">
    <xsd:import namespace="d3df2358-148e-4774-819b-a0638e0057af"/>
    <xsd:element name="properties">
      <xsd:complexType>
        <xsd:sequence>
          <xsd:element name="documentManagement">
            <xsd:complexType>
              <xsd:all>
                <xsd:element ref="ns2:Speaker_x0028_s_x0029_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df2358-148e-4774-819b-a0638e0057af" elementFormDefault="qualified">
    <xsd:import namespace="http://schemas.microsoft.com/office/2006/documentManagement/types"/>
    <xsd:import namespace="http://schemas.microsoft.com/office/infopath/2007/PartnerControls"/>
    <xsd:element name="Speaker_x0028_s_x0029_" ma:index="8" nillable="true" ma:displayName="Speaker(s)" ma:format="Dropdown" ma:internalName="Speaker_x0028_s_x0029_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#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79314E-9AB9-437C-88E6-760E9D45623B}">
  <ds:schemaRefs>
    <ds:schemaRef ds:uri="http://purl.org/dc/elements/1.1/"/>
    <ds:schemaRef ds:uri="http://schemas.microsoft.com/office/2006/documentManagement/types"/>
    <ds:schemaRef ds:uri="4bbb8661-196f-437c-adc7-44f01b8ef2d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d3df2358-148e-4774-819b-a0638e0057af"/>
  </ds:schemaRefs>
</ds:datastoreItem>
</file>

<file path=customXml/itemProps2.xml><?xml version="1.0" encoding="utf-8"?>
<ds:datastoreItem xmlns:ds="http://schemas.openxmlformats.org/officeDocument/2006/customXml" ds:itemID="{C2BD23A0-5A9A-43C3-9EB8-D432D0656E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df2358-148e-4774-819b-a0638e0057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5D8B19-BDED-4C79-BC32-DAEE2AB6F2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EIC_PPT_Template_Flipped_FINAL</Template>
  <TotalTime>12668</TotalTime>
  <Words>1400</Words>
  <Application>Microsoft Macintosh PowerPoint</Application>
  <PresentationFormat>On-screen Show (4:3)</PresentationFormat>
  <Paragraphs>402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Comic Sans MS</vt:lpstr>
      <vt:lpstr>Courier New</vt:lpstr>
      <vt:lpstr>Symbol</vt:lpstr>
      <vt:lpstr>Wingdings</vt:lpstr>
      <vt:lpstr>Office Theme</vt:lpstr>
      <vt:lpstr> Accelerator/IR Overview</vt:lpstr>
      <vt:lpstr>Outline</vt:lpstr>
      <vt:lpstr>EIC Collider Concept</vt:lpstr>
      <vt:lpstr>PowerPoint Presentation</vt:lpstr>
      <vt:lpstr>EIC CDR Parameters for Ecm and Luminosity</vt:lpstr>
      <vt:lpstr>Interaction Region Design criteria</vt:lpstr>
      <vt:lpstr>EIC IR: Overview</vt:lpstr>
      <vt:lpstr>EIC IR</vt:lpstr>
      <vt:lpstr>EIC Collisions with a Crossing Angle</vt:lpstr>
      <vt:lpstr>EIC IR: Forward Direction (RHIC sec5)</vt:lpstr>
      <vt:lpstr>Hadron Forward - Apertures</vt:lpstr>
      <vt:lpstr>Forward Side, Two Cryostat Layout</vt:lpstr>
      <vt:lpstr>EIC IR: Rear Direction (RHIC sec6)</vt:lpstr>
      <vt:lpstr>Rear Side Magnets, Cryostat Layout</vt:lpstr>
      <vt:lpstr>Match to Hadron Ring</vt:lpstr>
      <vt:lpstr>Match to Electron Lattice</vt:lpstr>
      <vt:lpstr>Central Vacuum Chamber</vt:lpstr>
      <vt:lpstr>Synchrotron Radiation</vt:lpstr>
      <vt:lpstr>Summary</vt:lpstr>
      <vt:lpstr>PowerPoint Presentation</vt:lpstr>
      <vt:lpstr>Back-up Slides</vt:lpstr>
      <vt:lpstr>Synrad3D Studies</vt:lpstr>
      <vt:lpstr> </vt:lpstr>
      <vt:lpstr>EIC Detector Infrastructure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</dc:title>
  <dc:creator>Hatton, Diane</dc:creator>
  <cp:lastModifiedBy>Drees, Angelika</cp:lastModifiedBy>
  <cp:revision>630</cp:revision>
  <cp:lastPrinted>2020-11-04T19:38:17Z</cp:lastPrinted>
  <dcterms:created xsi:type="dcterms:W3CDTF">2018-09-19T20:21:39Z</dcterms:created>
  <dcterms:modified xsi:type="dcterms:W3CDTF">2020-11-20T16:08:17Z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0x010100B0B178E9E921744CBCC2BF7F8FE5ACBC</vt:lpwstr>
  </property>
</Properties>
</file>