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83" r:id="rId3"/>
    <p:sldId id="257" r:id="rId4"/>
    <p:sldId id="284" r:id="rId5"/>
    <p:sldId id="299" r:id="rId6"/>
    <p:sldId id="293" r:id="rId7"/>
    <p:sldId id="294" r:id="rId8"/>
    <p:sldId id="300" r:id="rId9"/>
    <p:sldId id="296" r:id="rId10"/>
    <p:sldId id="297" r:id="rId11"/>
    <p:sldId id="289" r:id="rId12"/>
    <p:sldId id="290" r:id="rId13"/>
    <p:sldId id="292" r:id="rId14"/>
    <p:sldId id="285" r:id="rId15"/>
    <p:sldId id="286" r:id="rId16"/>
    <p:sldId id="301" r:id="rId17"/>
    <p:sldId id="302" r:id="rId18"/>
    <p:sldId id="303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5DFFF"/>
    <a:srgbClr val="0E2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63D31-A84C-4874-95B7-FC637D57A1F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14CC7-D78C-4862-BCF8-D36325913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9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FF90-DD26-4991-8F08-97CBE2158406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8598" cy="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5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8656-C233-4051-AC27-DCDFAA85690D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8598" cy="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E928-F1D5-49B3-BB51-74D27046B6F9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8598" cy="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9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D336-B48A-4E67-945C-F84A75249F60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8598" cy="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3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AEA9-EB5C-45DF-9A74-E0F0C1DA5168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8598" cy="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9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D6CD-A250-44D3-B2F1-10AA60357A5D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8598" cy="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9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5A81-70F3-4BC7-AAE1-9BC99020FE98}" type="datetime1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8598" cy="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7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3A06-C809-4170-A255-4CEBDCE7372A}" type="datetime1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8598" cy="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6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B4C4-9AC4-4ED2-A413-B634EE71B13F}" type="datetime1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8598" cy="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3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D026-A36F-48E8-9174-2E8237182990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8598" cy="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0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FB8-2081-4156-BCA1-6089B0026CC3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8598" cy="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3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F873-17B2-4AD9-85E4-4D801D4ACB64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EICUG YR workshop LBNL Tracking YR content - 2020_11_20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4548-698B-40C6-9C0F-102471B008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0" descr="LBNL_Alt_Logo_HorzRight_Fina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77924"/>
            <a:ext cx="2087459" cy="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678598" cy="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664" y="2322222"/>
            <a:ext cx="8070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/>
              <a:t>Discussion of Yellow Report Content - Tracking </a:t>
            </a:r>
          </a:p>
          <a:p>
            <a:pPr algn="ctr"/>
            <a:r>
              <a:rPr lang="en-US" sz="3200" u="sng" dirty="0"/>
              <a:t>with focus on two detector baselines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4139231"/>
            <a:ext cx="463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Leo Greiner, Domenico Elia, Kondo </a:t>
            </a:r>
            <a:r>
              <a:rPr lang="en-US" sz="2000" dirty="0" err="1" smtClean="0"/>
              <a:t>Gnanvo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796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52941" y="0"/>
            <a:ext cx="7681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The Case for MPGD Trackers behind the </a:t>
            </a:r>
            <a:r>
              <a:rPr lang="en-US" sz="2400" u="sng" dirty="0" err="1"/>
              <a:t>dRICH</a:t>
            </a:r>
            <a:r>
              <a:rPr lang="en-US" sz="2400" u="sng" dirty="0"/>
              <a:t> in the Hadron End Cap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17DD4D-26F5-4A7E-B534-C67CB64124D5}"/>
              </a:ext>
            </a:extLst>
          </p:cNvPr>
          <p:cNvGrpSpPr/>
          <p:nvPr/>
        </p:nvGrpSpPr>
        <p:grpSpPr>
          <a:xfrm>
            <a:off x="7702734" y="858543"/>
            <a:ext cx="4428306" cy="5570377"/>
            <a:chOff x="7702734" y="858543"/>
            <a:chExt cx="4428306" cy="55703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0E4230-8EA2-44B8-988A-BFD59AFD4FD3}"/>
                </a:ext>
              </a:extLst>
            </p:cNvPr>
            <p:cNvSpPr txBox="1"/>
            <p:nvPr/>
          </p:nvSpPr>
          <p:spPr>
            <a:xfrm>
              <a:off x="7833360" y="858543"/>
              <a:ext cx="4277895" cy="338554"/>
            </a:xfrm>
            <a:prstGeom prst="rect">
              <a:avLst/>
            </a:prstGeom>
            <a:solidFill>
              <a:srgbClr val="85D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GEM-TRD-T: </a:t>
              </a:r>
              <a:r>
                <a:rPr lang="en-US" sz="1600" dirty="0"/>
                <a:t>e-</a:t>
              </a:r>
              <a:r>
                <a:rPr lang="el-GR" sz="1600" dirty="0"/>
                <a:t>π</a:t>
              </a:r>
              <a:r>
                <a:rPr lang="en-US" sz="1600" dirty="0"/>
                <a:t> separation - </a:t>
              </a:r>
              <a:r>
                <a:rPr lang="en-US" sz="1600" dirty="0" err="1"/>
                <a:t>JLab</a:t>
              </a:r>
              <a:r>
                <a:rPr lang="en-US" sz="1600" dirty="0"/>
                <a:t> test beam</a:t>
              </a:r>
              <a:endParaRPr lang="fr-FR" sz="16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45FD96-D295-4F4E-BA9A-3250505CB8EA}"/>
                </a:ext>
              </a:extLst>
            </p:cNvPr>
            <p:cNvGrpSpPr/>
            <p:nvPr/>
          </p:nvGrpSpPr>
          <p:grpSpPr>
            <a:xfrm>
              <a:off x="7702734" y="1169928"/>
              <a:ext cx="4428306" cy="5258992"/>
              <a:chOff x="7702734" y="1169928"/>
              <a:chExt cx="4428306" cy="525899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4812F0C-5444-43FA-8C31-D60FD4610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31762" y="1216293"/>
                <a:ext cx="2413992" cy="22860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B8723B0-3975-40E1-B945-C78C774D7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99451" y="1169928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F699CEC-75DB-4C8A-96B8-72A13328378A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2734" y="3868600"/>
                <a:ext cx="4428306" cy="2560320"/>
              </a:xfrm>
              <a:prstGeom prst="rect">
                <a:avLst/>
              </a:prstGeom>
            </p:spPr>
          </p:pic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B3CD93-38D1-4C83-AEA6-35D931527553}"/>
              </a:ext>
            </a:extLst>
          </p:cNvPr>
          <p:cNvSpPr txBox="1"/>
          <p:nvPr/>
        </p:nvSpPr>
        <p:spPr>
          <a:xfrm>
            <a:off x="7833360" y="3657043"/>
            <a:ext cx="427789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Provide additional Tracking in µTPC mode</a:t>
            </a:r>
            <a:endParaRPr lang="fr-FR" sz="1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F0C4C1-5039-4033-B1F8-CC28B498D82C}"/>
              </a:ext>
            </a:extLst>
          </p:cNvPr>
          <p:cNvGrpSpPr/>
          <p:nvPr/>
        </p:nvGrpSpPr>
        <p:grpSpPr>
          <a:xfrm>
            <a:off x="4120488" y="858545"/>
            <a:ext cx="3474720" cy="5570375"/>
            <a:chOff x="4120488" y="858545"/>
            <a:chExt cx="3474720" cy="55703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DE6DCA-CE0E-4261-8BEB-9BAFDFA18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488" y="1224830"/>
              <a:ext cx="3474720" cy="229338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D4E1D8-B2A8-4357-9BEF-00F1F7DAF5A4}"/>
                </a:ext>
              </a:extLst>
            </p:cNvPr>
            <p:cNvSpPr txBox="1"/>
            <p:nvPr/>
          </p:nvSpPr>
          <p:spPr>
            <a:xfrm>
              <a:off x="4120488" y="858545"/>
              <a:ext cx="3474720" cy="338554"/>
            </a:xfrm>
            <a:prstGeom prst="rect">
              <a:avLst/>
            </a:prstGeom>
            <a:solidFill>
              <a:srgbClr val="85D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“All Silicon” option: </a:t>
              </a:r>
              <a:r>
                <a:rPr lang="en-US" sz="1600" dirty="0"/>
                <a:t>LANL studies at FIT</a:t>
              </a:r>
              <a:endParaRPr lang="fr-FR" sz="1600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6A57257-63BF-4E8A-AE2E-138F4F9B5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0488" y="4250202"/>
              <a:ext cx="3474720" cy="217871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88183A-1C6A-4165-BB57-B43356664244}"/>
                </a:ext>
              </a:extLst>
            </p:cNvPr>
            <p:cNvSpPr txBox="1"/>
            <p:nvPr/>
          </p:nvSpPr>
          <p:spPr>
            <a:xfrm>
              <a:off x="4120488" y="3619816"/>
              <a:ext cx="347472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Replacing Si-disks with GEM: no negative impact on momentum resolution</a:t>
              </a:r>
              <a:endParaRPr lang="fr-FR" sz="14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456F14-CD8A-4BDA-8C77-E606D125FE5C}"/>
              </a:ext>
            </a:extLst>
          </p:cNvPr>
          <p:cNvGrpSpPr/>
          <p:nvPr/>
        </p:nvGrpSpPr>
        <p:grpSpPr>
          <a:xfrm>
            <a:off x="110020" y="858545"/>
            <a:ext cx="3694727" cy="5718623"/>
            <a:chOff x="110020" y="858545"/>
            <a:chExt cx="3694727" cy="571862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03CC8A6-C95D-4B3D-9CB5-3B45F5277C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0020" y="858545"/>
              <a:ext cx="3694727" cy="5718623"/>
              <a:chOff x="190258" y="1024989"/>
              <a:chExt cx="3840480" cy="594422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5821105-F6C6-440B-99FE-8FC5F7D2DFF8}"/>
                  </a:ext>
                </a:extLst>
              </p:cNvPr>
              <p:cNvGrpSpPr/>
              <p:nvPr/>
            </p:nvGrpSpPr>
            <p:grpSpPr>
              <a:xfrm>
                <a:off x="190258" y="1411460"/>
                <a:ext cx="3840480" cy="5557751"/>
                <a:chOff x="143031" y="1827874"/>
                <a:chExt cx="3840480" cy="5557751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93A35030-F9C6-4C62-AADC-659F176C1B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4470" y="1827874"/>
                  <a:ext cx="3657600" cy="2390975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D36DB551-21FF-4A52-AE77-04F0001FE4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031" y="4685982"/>
                  <a:ext cx="3840480" cy="2699643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6FD447-07C5-4769-AF76-87943B715083}"/>
                  </a:ext>
                </a:extLst>
              </p:cNvPr>
              <p:cNvSpPr txBox="1"/>
              <p:nvPr/>
            </p:nvSpPr>
            <p:spPr>
              <a:xfrm>
                <a:off x="280838" y="1024989"/>
                <a:ext cx="3659318" cy="338554"/>
              </a:xfrm>
              <a:prstGeom prst="rect">
                <a:avLst/>
              </a:prstGeom>
              <a:solidFill>
                <a:srgbClr val="85D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Hybrid option: </a:t>
                </a:r>
                <a:r>
                  <a:rPr lang="en-US" sz="1600" dirty="0"/>
                  <a:t>Preliminary studies at FIT</a:t>
                </a:r>
                <a:endParaRPr lang="fr-FR" sz="1600" dirty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9DB233-73F9-46B4-83A0-6CF2CF24C157}"/>
                </a:ext>
              </a:extLst>
            </p:cNvPr>
            <p:cNvSpPr txBox="1"/>
            <p:nvPr/>
          </p:nvSpPr>
          <p:spPr>
            <a:xfrm>
              <a:off x="197989" y="3582437"/>
              <a:ext cx="3518788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Improved momentum resolution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974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36659" y="209404"/>
            <a:ext cx="338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Tracking Section Contents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359" y="683089"/>
            <a:ext cx="5050016" cy="56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2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78555" y="2894275"/>
            <a:ext cx="1234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56016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0627" y="723245"/>
            <a:ext cx="1633591" cy="5440166"/>
            <a:chOff x="100627" y="723245"/>
            <a:chExt cx="1633591" cy="5440166"/>
          </a:xfrm>
        </p:grpSpPr>
        <p:sp>
          <p:nvSpPr>
            <p:cNvPr id="5" name="Rectangle 4"/>
            <p:cNvSpPr/>
            <p:nvPr/>
          </p:nvSpPr>
          <p:spPr>
            <a:xfrm>
              <a:off x="462793" y="2177038"/>
              <a:ext cx="909262" cy="8527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Stave</a:t>
              </a:r>
            </a:p>
            <a:p>
              <a:pPr algn="ctr"/>
              <a:r>
                <a:rPr lang="en-US" sz="1400" dirty="0"/>
                <a:t>transition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7250" y="3024656"/>
              <a:ext cx="210620" cy="237846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0627" y="5403124"/>
              <a:ext cx="1633591" cy="76028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Patch panel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792" y="723245"/>
              <a:ext cx="909262" cy="14537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stave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31837" y="156436"/>
            <a:ext cx="413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Summary of ITS3 like Si tracking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737525"/>
              </p:ext>
            </p:extLst>
          </p:nvPr>
        </p:nvGraphicFramePr>
        <p:xfrm>
          <a:off x="1971869" y="1065970"/>
          <a:ext cx="976604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118">
                  <a:extLst>
                    <a:ext uri="{9D8B030D-6E8A-4147-A177-3AD203B41FA5}">
                      <a16:colId xmlns:a16="http://schemas.microsoft.com/office/drawing/2014/main" val="2660787128"/>
                    </a:ext>
                  </a:extLst>
                </a:gridCol>
                <a:gridCol w="1158298">
                  <a:extLst>
                    <a:ext uri="{9D8B030D-6E8A-4147-A177-3AD203B41FA5}">
                      <a16:colId xmlns:a16="http://schemas.microsoft.com/office/drawing/2014/main" val="1274661734"/>
                    </a:ext>
                  </a:extLst>
                </a:gridCol>
                <a:gridCol w="1953208">
                  <a:extLst>
                    <a:ext uri="{9D8B030D-6E8A-4147-A177-3AD203B41FA5}">
                      <a16:colId xmlns:a16="http://schemas.microsoft.com/office/drawing/2014/main" val="827605406"/>
                    </a:ext>
                  </a:extLst>
                </a:gridCol>
                <a:gridCol w="1953208">
                  <a:extLst>
                    <a:ext uri="{9D8B030D-6E8A-4147-A177-3AD203B41FA5}">
                      <a16:colId xmlns:a16="http://schemas.microsoft.com/office/drawing/2014/main" val="1713425964"/>
                    </a:ext>
                  </a:extLst>
                </a:gridCol>
                <a:gridCol w="1953208">
                  <a:extLst>
                    <a:ext uri="{9D8B030D-6E8A-4147-A177-3AD203B41FA5}">
                      <a16:colId xmlns:a16="http://schemas.microsoft.com/office/drawing/2014/main" val="1712650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Stave X/X0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Stave transition</a:t>
                      </a:r>
                    </a:p>
                    <a:p>
                      <a:r>
                        <a:rPr lang="en-US" sz="1600" dirty="0"/>
                        <a:t>(per 100 cm^2 of Si</a:t>
                      </a:r>
                      <a:r>
                        <a:rPr lang="en-US" sz="1600" baseline="0" dirty="0"/>
                        <a:t> surface)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Services (per 100 cm^2 of Si</a:t>
                      </a:r>
                      <a:r>
                        <a:rPr lang="en-US" sz="1600" baseline="0" dirty="0"/>
                        <a:t> surface)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Patch panel (per 100 cm^2 of Si</a:t>
                      </a:r>
                      <a:r>
                        <a:rPr lang="en-US" sz="1600" baseline="0" dirty="0"/>
                        <a:t> surface)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7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ITS3 like </a:t>
                      </a:r>
                      <a:r>
                        <a:rPr lang="en-US" sz="1600" dirty="0" err="1"/>
                        <a:t>vertexing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~0.5</a:t>
                      </a:r>
                      <a:r>
                        <a:rPr lang="en-US" sz="1600" baseline="0" dirty="0"/>
                        <a:t> – 0.1</a:t>
                      </a:r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6.66 cm^3 of material with X/X0 of 0.031 per traversed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2.96 cm^2 cross section with X/X0 of 0.002 per traversed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4.32 cm x 1cm x 1 cm with 0.03423 X/X0 per traversed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77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ITS3 like barrel (up to 1.5m length)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0.55</a:t>
                      </a:r>
                      <a:r>
                        <a:rPr lang="en-US" sz="1600" baseline="0" dirty="0"/>
                        <a:t> %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4.286 cm^3 of material with X/X0 of 0.0306 per traversed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1.905 cm^2 cross section with X/X0 of 0.002 per traversed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2.778cm x 1cm x 1 cm with 0.03423 X/X0 per traversed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863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ITS3 like disc (up</a:t>
                      </a:r>
                      <a:r>
                        <a:rPr lang="en-US" sz="1600" baseline="0" dirty="0"/>
                        <a:t> to 60 cm diameter)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6.66 cm^3 of material with X/X0 of 0.031 per traversed cm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2.96 cm^2 cross section with X/X0 of 0.002 per traversed cm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4.321 cm x 1cm x 1 cm with 0.03423 X/X0 per traversed cm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5468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2020_05_15_EIC_Si_material_projections LG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6F53-2943-40AC-B10F-75B6AB273A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76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36659" y="209404"/>
            <a:ext cx="524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Hybrid detector baseline detector layout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692" y="726726"/>
            <a:ext cx="6116304" cy="5707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10277" y="2934175"/>
            <a:ext cx="372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Hybrid tracking detector layout taken from the current draft of the YR.</a:t>
            </a:r>
          </a:p>
        </p:txBody>
      </p:sp>
    </p:spTree>
    <p:extLst>
      <p:ext uri="{BB962C8B-B14F-4D97-AF65-F5344CB8AC3E}">
        <p14:creationId xmlns:p14="http://schemas.microsoft.com/office/powerpoint/2010/main" val="337867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36659" y="209404"/>
            <a:ext cx="462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All-silicon baseline detector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00" y="1422680"/>
            <a:ext cx="5879960" cy="3117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0" y="1705916"/>
            <a:ext cx="5123519" cy="2551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05185" y="5205710"/>
            <a:ext cx="778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All-silicon tracking detector layout taken from the current draft of the YR.</a:t>
            </a:r>
          </a:p>
        </p:txBody>
      </p:sp>
    </p:spTree>
    <p:extLst>
      <p:ext uri="{BB962C8B-B14F-4D97-AF65-F5344CB8AC3E}">
        <p14:creationId xmlns:p14="http://schemas.microsoft.com/office/powerpoint/2010/main" val="132465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/>
                <a:cs typeface="Arial"/>
              </a:rPr>
              <a:t>4th EIC Yellow Report Workshop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16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2272" y="553135"/>
            <a:ext cx="10407457" cy="71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47" dirty="0" err="1">
                <a:latin typeface="Arial"/>
                <a:cs typeface="Arial"/>
              </a:rPr>
              <a:t>Comparison</a:t>
            </a:r>
            <a:r>
              <a:rPr lang="it-IT" sz="4047" dirty="0">
                <a:latin typeface="Arial"/>
                <a:cs typeface="Arial"/>
              </a:rPr>
              <a:t> with </a:t>
            </a:r>
            <a:r>
              <a:rPr lang="it-IT" sz="4047" dirty="0" err="1">
                <a:latin typeface="Arial"/>
                <a:cs typeface="Arial"/>
              </a:rPr>
              <a:t>requirements</a:t>
            </a:r>
            <a:endParaRPr lang="it-IT" sz="4047" dirty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2270" y="1485394"/>
            <a:ext cx="10407457" cy="559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35" dirty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3035" dirty="0" err="1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30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3035" dirty="0" err="1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303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7" name="Immagine 6" descr="Schermata 2020-11-18 alle 16.47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15" y="2275405"/>
            <a:ext cx="10442564" cy="368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9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/>
                <a:cs typeface="Arial"/>
              </a:rPr>
              <a:t>4th EIC Yellow Report Workshop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17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2272" y="553135"/>
            <a:ext cx="10407457" cy="71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47" dirty="0" err="1">
                <a:latin typeface="Arial"/>
                <a:cs typeface="Arial"/>
              </a:rPr>
              <a:t>Comparison</a:t>
            </a:r>
            <a:r>
              <a:rPr lang="it-IT" sz="4047" dirty="0">
                <a:latin typeface="Arial"/>
                <a:cs typeface="Arial"/>
              </a:rPr>
              <a:t> with </a:t>
            </a:r>
            <a:r>
              <a:rPr lang="it-IT" sz="4047" dirty="0" err="1">
                <a:latin typeface="Arial"/>
                <a:cs typeface="Arial"/>
              </a:rPr>
              <a:t>requirements</a:t>
            </a:r>
            <a:endParaRPr lang="it-IT" sz="4047" dirty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2270" y="1485394"/>
            <a:ext cx="10407457" cy="559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35" dirty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3035" dirty="0" err="1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30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3035" dirty="0" err="1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303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9" name="Immagine 8" descr="Schermata 2020-11-18 alle 16.46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15" y="2275405"/>
            <a:ext cx="10442564" cy="3680799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847476" y="2610023"/>
            <a:ext cx="3586932" cy="335956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76"/>
          </a:p>
        </p:txBody>
      </p:sp>
    </p:spTree>
    <p:extLst>
      <p:ext uri="{BB962C8B-B14F-4D97-AF65-F5344CB8AC3E}">
        <p14:creationId xmlns:p14="http://schemas.microsoft.com/office/powerpoint/2010/main" val="391146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/>
                <a:cs typeface="Arial"/>
              </a:rPr>
              <a:t>4th EIC Yellow Report Workshop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18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2272" y="553135"/>
            <a:ext cx="10407457" cy="71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47" dirty="0" err="1">
                <a:latin typeface="Arial"/>
                <a:cs typeface="Arial"/>
              </a:rPr>
              <a:t>Comparison</a:t>
            </a:r>
            <a:r>
              <a:rPr lang="it-IT" sz="4047" dirty="0">
                <a:latin typeface="Arial"/>
                <a:cs typeface="Arial"/>
              </a:rPr>
              <a:t> with </a:t>
            </a:r>
            <a:r>
              <a:rPr lang="it-IT" sz="4047" dirty="0" err="1">
                <a:latin typeface="Arial"/>
                <a:cs typeface="Arial"/>
              </a:rPr>
              <a:t>requirements</a:t>
            </a:r>
            <a:endParaRPr lang="it-IT" sz="4047" dirty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2270" y="1485394"/>
            <a:ext cx="10407457" cy="559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35" dirty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3035" dirty="0" err="1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30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3035" dirty="0" err="1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303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2" name="Immagine 1" descr="Schermata 2020-11-18 alle 16.5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0" y="2623404"/>
            <a:ext cx="10690608" cy="279155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256609" y="2877717"/>
            <a:ext cx="2181539" cy="255062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76"/>
          </a:p>
        </p:txBody>
      </p:sp>
    </p:spTree>
    <p:extLst>
      <p:ext uri="{BB962C8B-B14F-4D97-AF65-F5344CB8AC3E}">
        <p14:creationId xmlns:p14="http://schemas.microsoft.com/office/powerpoint/2010/main" val="245349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/>
                <a:cs typeface="Arial"/>
              </a:rPr>
              <a:t>4th EIC Yellow Report Workshop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19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2272" y="553135"/>
            <a:ext cx="10407457" cy="71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47" dirty="0" err="1">
                <a:latin typeface="Arial"/>
                <a:cs typeface="Arial"/>
              </a:rPr>
              <a:t>Comparison</a:t>
            </a:r>
            <a:r>
              <a:rPr lang="it-IT" sz="4047" dirty="0">
                <a:latin typeface="Arial"/>
                <a:cs typeface="Arial"/>
              </a:rPr>
              <a:t> with </a:t>
            </a:r>
            <a:r>
              <a:rPr lang="it-IT" sz="4047" dirty="0" err="1">
                <a:latin typeface="Arial"/>
                <a:cs typeface="Arial"/>
              </a:rPr>
              <a:t>requirements</a:t>
            </a:r>
            <a:endParaRPr lang="it-IT" sz="4047" dirty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2270" y="1485394"/>
            <a:ext cx="10407457" cy="559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35" dirty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3035" dirty="0" err="1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30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3035" dirty="0" err="1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303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7" name="Immagine 6" descr="Schermata 2020-11-18 alle 16.5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2" y="2623405"/>
            <a:ext cx="10690606" cy="279155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950743" y="2877717"/>
            <a:ext cx="3386172" cy="255062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76"/>
          </a:p>
        </p:txBody>
      </p:sp>
    </p:spTree>
    <p:extLst>
      <p:ext uri="{BB962C8B-B14F-4D97-AF65-F5344CB8AC3E}">
        <p14:creationId xmlns:p14="http://schemas.microsoft.com/office/powerpoint/2010/main" val="337227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6659" y="209404"/>
            <a:ext cx="39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Two baseline detector designs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9291" y="711664"/>
            <a:ext cx="617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This is not a new or even original idea – just one worth pursuing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828" y="1049257"/>
            <a:ext cx="1068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“hybrid” tracking detector (silicon + TPC + End Cap GEM layers) is part of the original BEAST concept and is the traditional configuration for general purpose HI collider detectors.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silicon tracking options have been proposed since the beginning of EIC development (e.g. </a:t>
            </a:r>
            <a:r>
              <a:rPr lang="en-US" dirty="0" err="1"/>
              <a:t>TOPSiDE</a:t>
            </a:r>
            <a:r>
              <a:rPr lang="en-US" dirty="0"/>
              <a:t>) and developed in ERD16, ERD18 in the MAPS technology.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7824" y="2392467"/>
            <a:ext cx="457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YR process, mention made at Pavia meeting: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6" y="2742849"/>
            <a:ext cx="7315200" cy="3825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435466" y="4005404"/>
            <a:ext cx="4507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https://indico.bnl.gov/event/8231/contributions/37776/attachments/28208/43596/Pavia.OpenMIC.Contributions.pdf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7866" y="2675388"/>
            <a:ext cx="1928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Ernst </a:t>
            </a:r>
            <a:r>
              <a:rPr lang="en-US" sz="1400" dirty="0" err="1"/>
              <a:t>Sichtermann</a:t>
            </a:r>
            <a:r>
              <a:rPr lang="en-US" sz="1400" dirty="0"/>
              <a:t> et.al.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66713-CE7D-40D7-8A0E-7DF73A7931DA}"/>
              </a:ext>
            </a:extLst>
          </p:cNvPr>
          <p:cNvSpPr txBox="1"/>
          <p:nvPr/>
        </p:nvSpPr>
        <p:spPr>
          <a:xfrm>
            <a:off x="160698" y="4705596"/>
            <a:ext cx="2967897" cy="2616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1050" dirty="0">
                <a:solidFill>
                  <a:srgbClr val="C00000"/>
                </a:solidFill>
                <a:latin typeface="Arial"/>
                <a:cs typeface="Arial"/>
              </a:rPr>
              <a:t>Endcap GEMs not included in the simulation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52051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36659" y="209404"/>
            <a:ext cx="39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Two baseline detector designs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7740" y="1031815"/>
            <a:ext cx="107342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concept of two possible baseline detectors (all-silicon and hybrid) has continued to be developed during the YR process in the tracking workgroup.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now have optimized baseline layouts for both configurations.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YR contains both options as baseline detector configurations.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simulations for both have been completed in the barrel region (-1 &lt; eta &lt; 1) to a level that allows the performance characteristics to be assessed and compared to the physics derived requirements for most quantities</a:t>
            </a:r>
            <a:r>
              <a:rPr lang="en-US" sz="2000" dirty="0" smtClean="0"/>
              <a:t>. </a:t>
            </a:r>
            <a:r>
              <a:rPr lang="en-US" sz="2000" dirty="0"/>
              <a:t>Preliminary performance studies in the </a:t>
            </a:r>
            <a:r>
              <a:rPr lang="en-US" sz="2000" dirty="0" smtClean="0"/>
              <a:t>forward/backward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regions available, need </a:t>
            </a:r>
            <a:r>
              <a:rPr lang="en-US" sz="2000" dirty="0" smtClean="0"/>
              <a:t>to be </a:t>
            </a:r>
            <a:r>
              <a:rPr lang="en-US" sz="2000" dirty="0"/>
              <a:t>finalized/completed by including further options (MPGDs) in </a:t>
            </a:r>
            <a:r>
              <a:rPr lang="en-US" sz="2000" dirty="0" smtClean="0"/>
              <a:t>the simulation. Coverage is provided for |</a:t>
            </a:r>
            <a:r>
              <a:rPr lang="en-US" sz="2000" smtClean="0"/>
              <a:t>eta|≤ </a:t>
            </a:r>
            <a:r>
              <a:rPr lang="en-US" sz="2000" dirty="0" smtClean="0"/>
              <a:t>3.5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concepts have been simulated based on </a:t>
            </a:r>
            <a:r>
              <a:rPr lang="en-US" sz="2000" dirty="0" smtClean="0"/>
              <a:t>ALICE ITS3 </a:t>
            </a:r>
            <a:r>
              <a:rPr lang="en-US" sz="2000" dirty="0"/>
              <a:t>type sensors.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number of options are presented for the gaseous detector in the hybrid versions.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Left Brace 2"/>
          <p:cNvSpPr/>
          <p:nvPr/>
        </p:nvSpPr>
        <p:spPr>
          <a:xfrm>
            <a:off x="1290763" y="1031815"/>
            <a:ext cx="267693" cy="3874140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032" y="2582108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Domenico’s</a:t>
            </a:r>
          </a:p>
          <a:p>
            <a:r>
              <a:rPr lang="en-US" dirty="0"/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269051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7428" y="185550"/>
            <a:ext cx="571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Why present two baseline detector designs?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7238" y="1486359"/>
            <a:ext cx="91837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Both designs mostly meet the requirements in the physics requirements matrix.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Selection will likely be based on factors that are an optimization of the whole EIC detector design e.g. magnet size and field, PID considerations, cost, relative importance of compactness in a tracking detector design,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different characteristics will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be useful in the complementarity studies and in the process of the development of a detector for the second interaction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Based on this, it is worthwhile to take another look at the </a:t>
            </a:r>
            <a:r>
              <a:rPr lang="en-US" sz="2000" dirty="0" smtClean="0"/>
              <a:t>tracking technology </a:t>
            </a:r>
            <a:r>
              <a:rPr lang="en-US" sz="2000" dirty="0"/>
              <a:t>options as </a:t>
            </a:r>
            <a:r>
              <a:rPr lang="en-US" sz="2000" dirty="0" smtClean="0"/>
              <a:t>they</a:t>
            </a:r>
            <a:r>
              <a:rPr lang="en-US" sz="2000" dirty="0" smtClean="0"/>
              <a:t> relate </a:t>
            </a:r>
            <a:r>
              <a:rPr lang="en-US" sz="2000" dirty="0"/>
              <a:t>to overall detector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128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EICUG YR workshop LBNL Tracking YR content - 2020_11_20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7428" y="185550"/>
            <a:ext cx="449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Technology Options and Attributes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907420" y="1095884"/>
            <a:ext cx="1003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Pavia meeting the tracking group presented a technology summary as it relates to </a:t>
            </a:r>
            <a:r>
              <a:rPr lang="en-US" dirty="0" err="1" smtClean="0"/>
              <a:t>complimentarity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20" y="2030935"/>
            <a:ext cx="4545098" cy="2446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48" y="2030936"/>
            <a:ext cx="4571207" cy="2446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69898" y="4596028"/>
            <a:ext cx="11980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https://indico.bnl.gov/event/8231/contributions/37908/attachments/28346/43620/2020_05_21_tracking_summary.pdf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3732" y="5291523"/>
            <a:ext cx="674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assessments have been updated and are on the following slides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05023" y="1597459"/>
            <a:ext cx="246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(YES – too small to read)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0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6659" y="209404"/>
            <a:ext cx="477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Gaseous tracking technology options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6CB30FA3-DCCB-478F-A0D3-82C3DEA2C49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71746032"/>
              </p:ext>
            </p:extLst>
          </p:nvPr>
        </p:nvGraphicFramePr>
        <p:xfrm>
          <a:off x="314080" y="843136"/>
          <a:ext cx="11563840" cy="558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441">
                  <a:extLst>
                    <a:ext uri="{9D8B030D-6E8A-4147-A177-3AD203B41FA5}">
                      <a16:colId xmlns:a16="http://schemas.microsoft.com/office/drawing/2014/main" val="3442272071"/>
                    </a:ext>
                  </a:extLst>
                </a:gridCol>
                <a:gridCol w="1801613">
                  <a:extLst>
                    <a:ext uri="{9D8B030D-6E8A-4147-A177-3AD203B41FA5}">
                      <a16:colId xmlns:a16="http://schemas.microsoft.com/office/drawing/2014/main" val="2179315357"/>
                    </a:ext>
                  </a:extLst>
                </a:gridCol>
                <a:gridCol w="1969745">
                  <a:extLst>
                    <a:ext uri="{9D8B030D-6E8A-4147-A177-3AD203B41FA5}">
                      <a16:colId xmlns:a16="http://schemas.microsoft.com/office/drawing/2014/main" val="2793672247"/>
                    </a:ext>
                  </a:extLst>
                </a:gridCol>
                <a:gridCol w="1392635">
                  <a:extLst>
                    <a:ext uri="{9D8B030D-6E8A-4147-A177-3AD203B41FA5}">
                      <a16:colId xmlns:a16="http://schemas.microsoft.com/office/drawing/2014/main" val="2330010871"/>
                    </a:ext>
                  </a:extLst>
                </a:gridCol>
                <a:gridCol w="2076518">
                  <a:extLst>
                    <a:ext uri="{9D8B030D-6E8A-4147-A177-3AD203B41FA5}">
                      <a16:colId xmlns:a16="http://schemas.microsoft.com/office/drawing/2014/main" val="3243676357"/>
                    </a:ext>
                  </a:extLst>
                </a:gridCol>
                <a:gridCol w="1815399">
                  <a:extLst>
                    <a:ext uri="{9D8B030D-6E8A-4147-A177-3AD203B41FA5}">
                      <a16:colId xmlns:a16="http://schemas.microsoft.com/office/drawing/2014/main" val="3388355913"/>
                    </a:ext>
                  </a:extLst>
                </a:gridCol>
                <a:gridCol w="1703489">
                  <a:extLst>
                    <a:ext uri="{9D8B030D-6E8A-4147-A177-3AD203B41FA5}">
                      <a16:colId xmlns:a16="http://schemas.microsoft.com/office/drawing/2014/main" val="1713136587"/>
                    </a:ext>
                  </a:extLst>
                </a:gridCol>
              </a:tblGrid>
              <a:tr h="483014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115638" marR="115638" marT="57819" marB="578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TPC + Fast MPGD Layer </a:t>
                      </a:r>
                    </a:p>
                  </a:txBody>
                  <a:tcPr marL="115638" marR="115638" marT="57819" marB="578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Cylindrical MPGD (Micromegas, µRWELL)</a:t>
                      </a:r>
                    </a:p>
                  </a:txBody>
                  <a:tcPr marL="115638" marR="115638" marT="57819" marB="5781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Drift Chambers / Straw Tubes</a:t>
                      </a:r>
                    </a:p>
                  </a:txBody>
                  <a:tcPr marL="115638" marR="115638" marT="57819" marB="578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Planar MPGDs (GEM, Micromegas, µRWELL)</a:t>
                      </a:r>
                    </a:p>
                  </a:txBody>
                  <a:tcPr marL="115638" marR="115638" marT="57819" marB="578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Small TGCs</a:t>
                      </a:r>
                    </a:p>
                  </a:txBody>
                  <a:tcPr marL="115638" marR="115638" marT="57819" marB="5781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MPGD-TRDs </a:t>
                      </a:r>
                    </a:p>
                    <a:p>
                      <a:pPr algn="ctr"/>
                      <a:endParaRPr lang="en-US" sz="1300" dirty="0"/>
                    </a:p>
                  </a:txBody>
                  <a:tcPr marL="115638" marR="115638" marT="57819" marB="57819" anchor="ctr"/>
                </a:tc>
                <a:extLst>
                  <a:ext uri="{0D108BD9-81ED-4DB2-BD59-A6C34878D82A}">
                    <a16:rowId xmlns:a16="http://schemas.microsoft.com/office/drawing/2014/main" val="4220874009"/>
                  </a:ext>
                </a:extLst>
              </a:tr>
              <a:tr h="1058239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Barrel region</a:t>
                      </a:r>
                    </a:p>
                  </a:txBody>
                  <a:tcPr marL="115638" marR="115638" marT="57819" marB="57819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u="sng" dirty="0">
                          <a:solidFill>
                            <a:srgbClr val="00B050"/>
                          </a:solidFill>
                        </a:rPr>
                        <a:t>Pros:</a:t>
                      </a:r>
                      <a:r>
                        <a:rPr lang="en-US" sz="11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momentum res.;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additional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/dx;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Low material in barrel</a:t>
                      </a:r>
                    </a:p>
                  </a:txBody>
                  <a:tcPr marL="115638" marR="115638" marT="57819" marB="57819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u="sng" dirty="0">
                          <a:solidFill>
                            <a:srgbClr val="00B050"/>
                          </a:solidFill>
                        </a:rPr>
                        <a:t>Pros:</a:t>
                      </a:r>
                      <a:r>
                        <a:rPr lang="en-US" sz="11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Space point &amp; angular res.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Time resolution (&lt; 10 ns)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Low material in End cap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Cost &amp; robustness</a:t>
                      </a:r>
                    </a:p>
                  </a:txBody>
                  <a:tcPr marL="115638" marR="115638" marT="57819" marB="57819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u="sng" dirty="0">
                          <a:solidFill>
                            <a:srgbClr val="00B050"/>
                          </a:solidFill>
                        </a:rPr>
                        <a:t>Pros:</a:t>
                      </a:r>
                      <a:r>
                        <a:rPr lang="en-US" sz="11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momentum res.;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additional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/dx;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Low material in barrel</a:t>
                      </a:r>
                    </a:p>
                  </a:txBody>
                  <a:tcPr marL="115638" marR="115638" marT="57819" marB="57819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u="sng" dirty="0">
                          <a:solidFill>
                            <a:srgbClr val="00B050"/>
                          </a:solidFill>
                        </a:rPr>
                        <a:t>Pros:</a:t>
                      </a:r>
                      <a:r>
                        <a:rPr lang="en-US" sz="11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Alternative to cylindrical MPGDs arrangement in polygons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Easier fabrication</a:t>
                      </a:r>
                      <a:endParaRPr lang="en-US" sz="1100" b="1" dirty="0"/>
                    </a:p>
                  </a:txBody>
                  <a:tcPr marL="115638" marR="115638" marT="57819" marB="57819"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15638" marR="115638" marT="57819" marB="57819" anchor="ctr"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N/A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Radiator size</a:t>
                      </a:r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</a:txBody>
                  <a:tcPr marL="115638" marR="115638" marT="57819" marB="57819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232716"/>
                  </a:ext>
                </a:extLst>
              </a:tr>
              <a:tr h="741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srgbClr val="FF0000"/>
                          </a:solidFill>
                        </a:rPr>
                        <a:t>Cons:</a:t>
                      </a:r>
                      <a:r>
                        <a:rPr lang="en-US" sz="11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</a:rPr>
                        <a:t>End cap material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calibration space charge distortion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115638" marR="115638" marT="57819" marB="57819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srgbClr val="FF0000"/>
                          </a:solidFill>
                        </a:rPr>
                        <a:t>Cons:</a:t>
                      </a:r>
                      <a:r>
                        <a:rPr lang="en-US" sz="11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Momentum res. 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Fabrication challenges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</a:rPr>
                        <a:t>Material budget in barrel</a:t>
                      </a:r>
                    </a:p>
                  </a:txBody>
                  <a:tcPr marL="115638" marR="115638" marT="57819" marB="57819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srgbClr val="FF0000"/>
                          </a:solidFill>
                        </a:rPr>
                        <a:t>Cons:</a:t>
                      </a:r>
                      <a:r>
                        <a:rPr lang="en-US" sz="11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</a:rPr>
                        <a:t>End cap material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calibration 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Stability issues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115638" marR="115638" marT="57819" marB="57819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srgbClr val="FF0000"/>
                          </a:solidFill>
                        </a:rPr>
                        <a:t>Cons:</a:t>
                      </a:r>
                      <a:r>
                        <a:rPr lang="en-US" sz="11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Momentum res. 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Detector space barrel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</a:rPr>
                        <a:t>Material budget in barrel</a:t>
                      </a:r>
                    </a:p>
                  </a:txBody>
                  <a:tcPr marL="115638" marR="115638" marT="57819" marB="57819"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908448"/>
                  </a:ext>
                </a:extLst>
              </a:tr>
              <a:tr h="879969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Hadron End Cap</a:t>
                      </a:r>
                    </a:p>
                  </a:txBody>
                  <a:tcPr marL="115638" marR="115638" marT="57819" marB="57819" anchor="ctr">
                    <a:solidFill>
                      <a:srgbClr val="66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Only planar option </a:t>
                      </a:r>
                    </a:p>
                  </a:txBody>
                  <a:tcPr marL="115638" marR="115638" marT="57819" marB="57819" anchor="ctr">
                    <a:solidFill>
                      <a:srgbClr val="66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just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u="sng" dirty="0">
                          <a:solidFill>
                            <a:srgbClr val="00B050"/>
                          </a:solidFill>
                        </a:rPr>
                        <a:t>Pros:</a:t>
                      </a:r>
                      <a:r>
                        <a:rPr lang="en-US" sz="11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momentum res.;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additional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/dx;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</a:txBody>
                  <a:tcPr marL="115638" marR="115638" marT="57819" marB="57819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/>
                      <a:r>
                        <a:rPr lang="en-US" sz="1100" b="1" u="sng" dirty="0">
                          <a:solidFill>
                            <a:srgbClr val="00B050"/>
                          </a:solidFill>
                        </a:rPr>
                        <a:t>Pros:</a:t>
                      </a:r>
                      <a:r>
                        <a:rPr lang="en-US" sz="11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Momentum &amp; angular res.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Low material (&lt; 0.4X0 layer)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Cost &amp; robustness</a:t>
                      </a:r>
                    </a:p>
                  </a:txBody>
                  <a:tcPr marL="115638" marR="115638" marT="57819" marB="57819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u="sng" dirty="0">
                          <a:solidFill>
                            <a:srgbClr val="00B050"/>
                          </a:solidFill>
                        </a:rPr>
                        <a:t>Pros:</a:t>
                      </a:r>
                      <a:r>
                        <a:rPr lang="en-US" sz="11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Momentum &amp; angular res.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Cost &amp; robustness</a:t>
                      </a:r>
                      <a:endParaRPr lang="en-US" sz="1100" dirty="0"/>
                    </a:p>
                  </a:txBody>
                  <a:tcPr marL="115638" marR="115638" marT="57819" marB="57819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u="sng" dirty="0">
                          <a:solidFill>
                            <a:srgbClr val="00B050"/>
                          </a:solidFill>
                        </a:rPr>
                        <a:t>Pros:</a:t>
                      </a:r>
                      <a:r>
                        <a:rPr lang="en-US" sz="11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Additional tracking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Angular res. for RICH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Additional e/</a:t>
                      </a: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PID</a:t>
                      </a:r>
                      <a:endParaRPr lang="en-US" sz="1100" dirty="0"/>
                    </a:p>
                  </a:txBody>
                  <a:tcPr marL="115638" marR="115638" marT="57819" marB="57819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44717"/>
                  </a:ext>
                </a:extLst>
              </a:tr>
              <a:tr h="741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just"/>
                      <a:endParaRPr 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srgbClr val="FF0000"/>
                          </a:solidFill>
                        </a:rPr>
                        <a:t>Cons:</a:t>
                      </a:r>
                      <a:r>
                        <a:rPr lang="en-US" sz="11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</a:rPr>
                        <a:t>Material budget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calibration 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Stability issues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115638" marR="115638" marT="57819" marB="57819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srgbClr val="FF0000"/>
                          </a:solidFill>
                        </a:rPr>
                        <a:t>Cons:</a:t>
                      </a:r>
                      <a:r>
                        <a:rPr lang="en-US" sz="11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9144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100" dirty="0"/>
                    </a:p>
                  </a:txBody>
                  <a:tcPr marL="115638" marR="115638" marT="57819" marB="57819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srgbClr val="FF0000"/>
                          </a:solidFill>
                        </a:rPr>
                        <a:t>Cons:</a:t>
                      </a:r>
                      <a:r>
                        <a:rPr lang="en-US" sz="11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</a:rPr>
                        <a:t>Material budget</a:t>
                      </a:r>
                      <a:endParaRPr lang="en-US" sz="1100" dirty="0"/>
                    </a:p>
                  </a:txBody>
                  <a:tcPr marL="115638" marR="115638" marT="57819" marB="57819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srgbClr val="FF0000"/>
                          </a:solidFill>
                        </a:rPr>
                        <a:t>Cons:</a:t>
                      </a:r>
                      <a:r>
                        <a:rPr lang="en-US" sz="11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Available space i.e. radiator thickness</a:t>
                      </a:r>
                      <a:endParaRPr lang="en-US" sz="1100" dirty="0"/>
                    </a:p>
                  </a:txBody>
                  <a:tcPr marL="115638" marR="115638" marT="57819" marB="57819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761661"/>
                  </a:ext>
                </a:extLst>
              </a:tr>
              <a:tr h="879969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Electron End Cap</a:t>
                      </a:r>
                    </a:p>
                  </a:txBody>
                  <a:tcPr marL="115638" marR="115638" marT="57819" marB="57819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  <a:p>
                      <a:pPr algn="ctr"/>
                      <a:r>
                        <a:rPr lang="en-US" sz="1100" dirty="0"/>
                        <a:t>Only planar option </a:t>
                      </a:r>
                    </a:p>
                  </a:txBody>
                  <a:tcPr marL="115638" marR="115638" marT="57819" marB="57819" anchor="ctr"/>
                </a:tc>
                <a:tc rowSpan="2" hMerge="1">
                  <a:txBody>
                    <a:bodyPr/>
                    <a:lstStyle/>
                    <a:p>
                      <a:pPr algn="just"/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115638" marR="115638" marT="57819" marB="57819" anchor="ctr"/>
                </a:tc>
                <a:tc>
                  <a:txBody>
                    <a:bodyPr/>
                    <a:lstStyle/>
                    <a:p>
                      <a:pPr marL="91440" algn="l"/>
                      <a:r>
                        <a:rPr lang="en-US" sz="1100" b="1" u="sng" dirty="0">
                          <a:solidFill>
                            <a:srgbClr val="00B050"/>
                          </a:solidFill>
                        </a:rPr>
                        <a:t>Pros:</a:t>
                      </a:r>
                      <a:r>
                        <a:rPr lang="en-US" sz="11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Momentum &amp; angular res.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Low material (&lt;0.4%)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Cost &amp; robustness</a:t>
                      </a:r>
                    </a:p>
                  </a:txBody>
                  <a:tcPr marL="115638" marR="115638" marT="57819" marB="57819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 </a:t>
                      </a:r>
                    </a:p>
                    <a:p>
                      <a:pPr algn="ctr"/>
                      <a:r>
                        <a:rPr lang="en-US" sz="1100" dirty="0"/>
                        <a:t>Mainly because of material budget </a:t>
                      </a:r>
                    </a:p>
                  </a:txBody>
                  <a:tcPr marL="115638" marR="115638" marT="57819" marB="57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u="sng" dirty="0">
                          <a:solidFill>
                            <a:srgbClr val="00B050"/>
                          </a:solidFill>
                        </a:rPr>
                        <a:t>Pros:</a:t>
                      </a:r>
                      <a:r>
                        <a:rPr lang="en-US" sz="11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Additional tracking</a:t>
                      </a:r>
                    </a:p>
                    <a:p>
                      <a:pPr marL="91440" indent="-91440" algn="l">
                        <a:buFontTx/>
                        <a:buChar char="-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Complement main e PID in electron end cap</a:t>
                      </a:r>
                      <a:endParaRPr lang="en-US" sz="1100" dirty="0"/>
                    </a:p>
                  </a:txBody>
                  <a:tcPr marL="115638" marR="115638" marT="57819" marB="57819"/>
                </a:tc>
                <a:extLst>
                  <a:ext uri="{0D108BD9-81ED-4DB2-BD59-A6C34878D82A}">
                    <a16:rowId xmlns:a16="http://schemas.microsoft.com/office/drawing/2014/main" val="1796070266"/>
                  </a:ext>
                </a:extLst>
              </a:tr>
              <a:tr h="425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just"/>
                      <a:endParaRPr 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srgbClr val="FF0000"/>
                          </a:solidFill>
                        </a:rPr>
                        <a:t>Cons:</a:t>
                      </a:r>
                      <a:r>
                        <a:rPr lang="en-US" sz="11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9144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100" dirty="0"/>
                    </a:p>
                  </a:txBody>
                  <a:tcPr marL="115638" marR="115638" marT="57819" marB="57819"/>
                </a:tc>
                <a:tc vMerge="1">
                  <a:txBody>
                    <a:bodyPr/>
                    <a:lstStyle/>
                    <a:p>
                      <a:pPr algn="just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srgbClr val="FF0000"/>
                          </a:solidFill>
                        </a:rPr>
                        <a:t>Cons:</a:t>
                      </a:r>
                      <a:r>
                        <a:rPr lang="en-US" sz="11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Available space i.e. radiator thickness</a:t>
                      </a:r>
                      <a:endParaRPr lang="en-US" sz="1100" dirty="0"/>
                    </a:p>
                  </a:txBody>
                  <a:tcPr marL="115638" marR="115638" marT="57819" marB="57819"/>
                </a:tc>
                <a:extLst>
                  <a:ext uri="{0D108BD9-81ED-4DB2-BD59-A6C34878D82A}">
                    <a16:rowId xmlns:a16="http://schemas.microsoft.com/office/drawing/2014/main" val="169916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2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5038" y="212924"/>
            <a:ext cx="544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Inner Tracking Silicon technology options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2032" y="674589"/>
            <a:ext cx="5824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Tracking WG: technology input for </a:t>
            </a:r>
            <a:r>
              <a:rPr lang="en-US" dirty="0" smtClean="0"/>
              <a:t>complementarity - Silicon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809" y="1136254"/>
            <a:ext cx="115930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the vertex, barrel and inner disc detectors, the only identified technology that meets the requirements are MAPS.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ALPIDE is the only existing MAPS sensor candidate that is available </a:t>
            </a:r>
            <a:r>
              <a:rPr lang="en-US" dirty="0"/>
              <a:t>for </a:t>
            </a:r>
            <a:r>
              <a:rPr lang="en-US" dirty="0" smtClean="0"/>
              <a:t>use now or with planned availability within the next 1-2 years. All others are in prototype status. No </a:t>
            </a:r>
            <a:r>
              <a:rPr lang="en-US" dirty="0"/>
              <a:t>currently existing MAPS sensor appears to fully meet all of the EIC requirements </a:t>
            </a:r>
            <a:r>
              <a:rPr lang="en-US" dirty="0" smtClean="0"/>
              <a:t>(early </a:t>
            </a:r>
            <a:r>
              <a:rPr lang="en-US" dirty="0"/>
              <a:t>simulations </a:t>
            </a:r>
            <a:r>
              <a:rPr lang="en-US" dirty="0" smtClean="0"/>
              <a:t>were </a:t>
            </a:r>
            <a:r>
              <a:rPr lang="en-US" dirty="0"/>
              <a:t>based on ALPIDE sensors with a smaller pixel size 20 </a:t>
            </a:r>
            <a:r>
              <a:rPr lang="en-US" dirty="0" smtClean="0"/>
              <a:t>um^2, current are 10 um^2).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order to produce a new sensor design that meets the EIC requirements a consortium of EIC groups </a:t>
            </a:r>
            <a:r>
              <a:rPr lang="en-US" dirty="0" smtClean="0"/>
              <a:t>have joined the ongoing </a:t>
            </a:r>
            <a:r>
              <a:rPr lang="en-US" dirty="0"/>
              <a:t>sensor development effort </a:t>
            </a:r>
            <a:r>
              <a:rPr lang="en-US" dirty="0" smtClean="0"/>
              <a:t>for ALICE ITS3 at </a:t>
            </a:r>
            <a:r>
              <a:rPr lang="en-US" dirty="0"/>
              <a:t>CERN.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 smtClean="0"/>
              <a:t>contingency (paths in both ITS3 and EIC Silicon Consortium)  </a:t>
            </a:r>
            <a:r>
              <a:rPr lang="en-US" dirty="0"/>
              <a:t>plans for modification of existing sensor designs to meet EIC requirements should this CERN effort be unsuccessful</a:t>
            </a:r>
            <a:r>
              <a:rPr lang="en-US" dirty="0" smtClean="0"/>
              <a:t>. </a:t>
            </a:r>
            <a:r>
              <a:rPr lang="en-US" dirty="0"/>
              <a:t>Until the project reaches the point where it needs to commit to a particular sensor, it is prudent to monitor </a:t>
            </a:r>
            <a:r>
              <a:rPr lang="en-US" dirty="0" smtClean="0"/>
              <a:t>sensor progress </a:t>
            </a:r>
            <a:r>
              <a:rPr lang="en-US" dirty="0"/>
              <a:t>in other </a:t>
            </a:r>
            <a:r>
              <a:rPr lang="en-US" dirty="0" smtClean="0"/>
              <a:t>technologies (180nm MAPS, SOI, LGAD, etc.) in order to be in a position to make the best sensor choice for EIC tracking. This is detailed in YR Ch. 14.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46" y="4018313"/>
            <a:ext cx="4636638" cy="2338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46644" y="5987018"/>
            <a:ext cx="6252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https://wiki.bnl.gov/conferences/images/1/1c/ERD25-proposal-Jul20.pdf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1884" y="4955966"/>
            <a:ext cx="5891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Studies have been carried out in the tracking workgroup on the effects of pixel size on pointing and momentum resolution for a variety of pixel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EICUG YR workshop LBNL Tracking YR content - 2020_11_20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5038" y="212924"/>
            <a:ext cx="544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Inner Tracking Silicon technology options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77630"/>
              </p:ext>
            </p:extLst>
          </p:nvPr>
        </p:nvGraphicFramePr>
        <p:xfrm>
          <a:off x="664724" y="3541417"/>
          <a:ext cx="1086255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514">
                  <a:extLst>
                    <a:ext uri="{9D8B030D-6E8A-4147-A177-3AD203B41FA5}">
                      <a16:colId xmlns:a16="http://schemas.microsoft.com/office/drawing/2014/main" val="4093466824"/>
                    </a:ext>
                  </a:extLst>
                </a:gridCol>
                <a:gridCol w="3948430">
                  <a:extLst>
                    <a:ext uri="{9D8B030D-6E8A-4147-A177-3AD203B41FA5}">
                      <a16:colId xmlns:a16="http://schemas.microsoft.com/office/drawing/2014/main" val="3135290163"/>
                    </a:ext>
                  </a:extLst>
                </a:gridCol>
                <a:gridCol w="5396608">
                  <a:extLst>
                    <a:ext uri="{9D8B030D-6E8A-4147-A177-3AD203B41FA5}">
                      <a16:colId xmlns:a16="http://schemas.microsoft.com/office/drawing/2014/main" val="1212975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 + gaseous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01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Attributes</a:t>
                      </a:r>
                      <a:r>
                        <a:rPr lang="en-US" baseline="0" dirty="0" smtClean="0"/>
                        <a:t> for consideration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dE</a:t>
                      </a:r>
                      <a:r>
                        <a:rPr lang="en-US" dirty="0" smtClean="0"/>
                        <a:t>/dx</a:t>
                      </a:r>
                      <a:r>
                        <a:rPr lang="en-US" baseline="0" dirty="0" smtClean="0"/>
                        <a:t> in gas for </a:t>
                      </a:r>
                      <a:r>
                        <a:rPr lang="en-US" baseline="0" dirty="0" smtClean="0"/>
                        <a:t>PID (TPC)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Well understood technology - less R&amp;D needed.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Costs less (likely)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Less material in tracking </a:t>
                      </a:r>
                      <a:r>
                        <a:rPr lang="en-US" baseline="0" dirty="0" smtClean="0"/>
                        <a:t>region but more in the endcap region.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Worse single point resolution but more position samples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Readout faster than TPC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Better momentum resolution than</a:t>
                      </a:r>
                      <a:r>
                        <a:rPr lang="en-US" baseline="0" dirty="0" smtClean="0"/>
                        <a:t> TPC at higher momentum (&gt;~5GeV/c)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Can be made more compact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Less material in endcap </a:t>
                      </a:r>
                      <a:r>
                        <a:rPr lang="en-US" baseline="0" dirty="0" smtClean="0"/>
                        <a:t>regions 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Very high single point resolution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08529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6986"/>
              </p:ext>
            </p:extLst>
          </p:nvPr>
        </p:nvGraphicFramePr>
        <p:xfrm>
          <a:off x="5782901" y="1493873"/>
          <a:ext cx="500490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610">
                  <a:extLst>
                    <a:ext uri="{9D8B030D-6E8A-4147-A177-3AD203B41FA5}">
                      <a16:colId xmlns:a16="http://schemas.microsoft.com/office/drawing/2014/main" val="1945148288"/>
                    </a:ext>
                  </a:extLst>
                </a:gridCol>
                <a:gridCol w="1252294">
                  <a:extLst>
                    <a:ext uri="{9D8B030D-6E8A-4147-A177-3AD203B41FA5}">
                      <a16:colId xmlns:a16="http://schemas.microsoft.com/office/drawing/2014/main" val="2387304338"/>
                    </a:ext>
                  </a:extLst>
                </a:gridCol>
              </a:tblGrid>
              <a:tr h="3249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Tracking detector</a:t>
                      </a:r>
                      <a:r>
                        <a:rPr lang="en-US" sz="1600" baseline="0" dirty="0" smtClean="0"/>
                        <a:t> component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Stave X/X0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697663"/>
                  </a:ext>
                </a:extLst>
              </a:tr>
              <a:tr h="3249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ITS3 like </a:t>
                      </a:r>
                      <a:r>
                        <a:rPr lang="en-US" sz="1600" dirty="0" err="1" smtClean="0"/>
                        <a:t>vertexing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0.05-0.1%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52893"/>
                  </a:ext>
                </a:extLst>
              </a:tr>
              <a:tr h="324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ITS3 like barrel (up to 1.5 m length)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0.55%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28920"/>
                  </a:ext>
                </a:extLst>
              </a:tr>
              <a:tr h="3249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ITS3 like disc (up to 60 cm diameter)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0.24%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35068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43" y="912192"/>
            <a:ext cx="3410802" cy="25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YR workshop LBNL Tracking YR content - 2020_11_20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4548-698B-40C6-9C0F-102471B00846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50218" y="222636"/>
            <a:ext cx="6287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Mix and Match for overall detector optimizations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2940" y="832611"/>
            <a:ext cx="976420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of these considerations are linked and require optimizations to drive the particular complementarity in the physics topics that will be addressed.</a:t>
            </a:r>
          </a:p>
          <a:p>
            <a:endParaRPr lang="en-US" dirty="0"/>
          </a:p>
          <a:p>
            <a:r>
              <a:rPr lang="en-US" dirty="0"/>
              <a:t>In addition to the two baseline tracking detector configurations addressed in the YR we could consider: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silicon option in existing Babar magnet with additional PID (possibly high pressure gas Cerenkov in the space gained from the more compact silicon tracking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Compact new magnet at 2-3 Tesla using all silicon option – smaller detector overall (possible cost savings) better momentum performance, may limit some PID options, etc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</a:t>
            </a:r>
            <a:r>
              <a:rPr lang="en-US" dirty="0" smtClean="0"/>
              <a:t>., etc., etc.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 large parameter space just in tracking and when the other detector systems are included it becomes too large and interrelated to present in a slide format.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approach of the tracking group was to deliver baseline simulations for the two different optimized detector configurations and at two magnetic field settings so that the strengths/weaknesses of various large feature combinations could be judged in the context of prioritized physics goals.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F</a:t>
            </a:r>
            <a:r>
              <a:rPr lang="en-US" dirty="0" smtClean="0"/>
              <a:t>inal” c</a:t>
            </a:r>
            <a:r>
              <a:rPr lang="en-US" dirty="0" smtClean="0"/>
              <a:t>onfigurations </a:t>
            </a:r>
            <a:r>
              <a:rPr lang="en-US" dirty="0"/>
              <a:t>again will be driven by what overall detector optimizations make sense in the context of performance </a:t>
            </a:r>
            <a:r>
              <a:rPr lang="en-US" dirty="0" smtClean="0"/>
              <a:t>in specific physics topics and </a:t>
            </a:r>
            <a:r>
              <a:rPr lang="en-US" dirty="0"/>
              <a:t>complementarity. </a:t>
            </a:r>
            <a:r>
              <a:rPr lang="en-US" dirty="0" smtClean="0"/>
              <a:t>We </a:t>
            </a:r>
            <a:r>
              <a:rPr lang="en-US" dirty="0"/>
              <a:t>hope that the inclusion of the baseline performance simulations will help stimulate this discussion.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2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5353</TotalTime>
  <Words>1788</Words>
  <Application>Microsoft Office PowerPoint</Application>
  <PresentationFormat>Widescreen</PresentationFormat>
  <Paragraphs>258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</dc:creator>
  <cp:lastModifiedBy>leo</cp:lastModifiedBy>
  <cp:revision>113</cp:revision>
  <dcterms:created xsi:type="dcterms:W3CDTF">2020-09-12T18:55:42Z</dcterms:created>
  <dcterms:modified xsi:type="dcterms:W3CDTF">2020-11-20T15:14:52Z</dcterms:modified>
</cp:coreProperties>
</file>