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3" r:id="rId4"/>
    <p:sldId id="257" r:id="rId5"/>
    <p:sldId id="258" r:id="rId6"/>
    <p:sldId id="260" r:id="rId7"/>
    <p:sldId id="1433" r:id="rId8"/>
    <p:sldId id="261" r:id="rId9"/>
    <p:sldId id="1432" r:id="rId10"/>
    <p:sldId id="1447" r:id="rId11"/>
    <p:sldId id="262" r:id="rId12"/>
    <p:sldId id="1434" r:id="rId13"/>
    <p:sldId id="1448" r:id="rId14"/>
    <p:sldId id="1444" r:id="rId15"/>
    <p:sldId id="1446" r:id="rId16"/>
    <p:sldId id="1449" r:id="rId17"/>
    <p:sldId id="145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53"/>
    <a:srgbClr val="5FCBEF"/>
    <a:srgbClr val="EAF6D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bnl.gov/eicug/index.php/Yellow_Report_Detector_PID" TargetMode="External"/><Relationship Id="rId2" Type="http://schemas.openxmlformats.org/officeDocument/2006/relationships/hyperlink" Target="https://indico.bnl.gov/category/277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A4A49-ADA1-41CF-802C-B6A5474D59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PID in the Yellow Report</a:t>
            </a:r>
            <a:br>
              <a:rPr lang="en-US" dirty="0"/>
            </a:br>
            <a:r>
              <a:rPr lang="en-US" sz="3600" dirty="0">
                <a:solidFill>
                  <a:schemeClr val="tx1"/>
                </a:solidFill>
              </a:rPr>
              <a:t>Status and Beyond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EC6C0B-7356-4902-92E8-2B44DE3EB7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TK Hemmick  P Rossi</a:t>
            </a:r>
          </a:p>
        </p:txBody>
      </p:sp>
    </p:spTree>
    <p:extLst>
      <p:ext uri="{BB962C8B-B14F-4D97-AF65-F5344CB8AC3E}">
        <p14:creationId xmlns:p14="http://schemas.microsoft.com/office/powerpoint/2010/main" val="297554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4AEE848-93D3-46F0-9806-F94C0AA6FFAA}"/>
              </a:ext>
            </a:extLst>
          </p:cNvPr>
          <p:cNvSpPr/>
          <p:nvPr/>
        </p:nvSpPr>
        <p:spPr>
          <a:xfrm>
            <a:off x="8394192" y="350982"/>
            <a:ext cx="3752088" cy="5693202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3F00A-1FCB-4D07-8E9F-91586D475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01964"/>
          </a:xfrm>
        </p:spPr>
        <p:txBody>
          <a:bodyPr>
            <a:normAutofit/>
          </a:bodyPr>
          <a:lstStyle/>
          <a:p>
            <a:r>
              <a:rPr lang="en-US" dirty="0" err="1"/>
              <a:t>eID</a:t>
            </a:r>
            <a:r>
              <a:rPr lang="en-US" dirty="0"/>
              <a:t> by Transition Radiation (TRD)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13D4B-A4A1-4DE3-B240-80E2C5FF8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411" y="5927215"/>
            <a:ext cx="8596668" cy="823526"/>
          </a:xfrm>
        </p:spPr>
        <p:txBody>
          <a:bodyPr/>
          <a:lstStyle/>
          <a:p>
            <a:r>
              <a:rPr lang="en-US" dirty="0"/>
              <a:t>“Threshold detector” (TR X-rays produced or not)</a:t>
            </a:r>
          </a:p>
          <a:p>
            <a:r>
              <a:rPr lang="en-US" dirty="0" err="1"/>
              <a:t>P</a:t>
            </a:r>
            <a:r>
              <a:rPr lang="en-US" baseline="-25000" dirty="0" err="1"/>
              <a:t>min</a:t>
            </a:r>
            <a:r>
              <a:rPr lang="en-US" dirty="0"/>
              <a:t> ~ 1 GeV (rejection ~constant at higher momentum)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B31590-E63D-462A-86B1-36B36486D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82" y="3746126"/>
            <a:ext cx="5619714" cy="2104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4A05C0-233D-4D8D-9963-AC63D3071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967" y="657893"/>
            <a:ext cx="2017364" cy="2453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A9239-47D7-493E-B7CD-0F86A85348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5782" y="850591"/>
            <a:ext cx="3676650" cy="1695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C575F3-B648-45EA-BCE7-F181A22BF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9583" y="890913"/>
            <a:ext cx="3161306" cy="113523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425002-9C99-448D-871A-072A52E53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7199" y="2164458"/>
            <a:ext cx="2886075" cy="370522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7A57F1-92CA-4999-9B67-30653F715D6F}"/>
              </a:ext>
            </a:extLst>
          </p:cNvPr>
          <p:cNvSpPr txBox="1">
            <a:spLocks/>
          </p:cNvSpPr>
          <p:nvPr/>
        </p:nvSpPr>
        <p:spPr>
          <a:xfrm>
            <a:off x="101448" y="1046766"/>
            <a:ext cx="1914294" cy="823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1: Make TR photons: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Index, n, change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X-ray regime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22489F-777C-4A19-A5D1-1929B50AB2A4}"/>
              </a:ext>
            </a:extLst>
          </p:cNvPr>
          <p:cNvSpPr txBox="1"/>
          <p:nvPr/>
        </p:nvSpPr>
        <p:spPr>
          <a:xfrm>
            <a:off x="70176" y="2401326"/>
            <a:ext cx="2108269" cy="369332"/>
          </a:xfrm>
          <a:prstGeom prst="rect">
            <a:avLst/>
          </a:prstGeom>
          <a:noFill/>
          <a:ln>
            <a:solidFill>
              <a:srgbClr val="F6AE9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AE91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Film, foam, fleece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17567-3182-4D89-95FE-1FF0092C0739}"/>
              </a:ext>
            </a:extLst>
          </p:cNvPr>
          <p:cNvSpPr txBox="1"/>
          <p:nvPr/>
        </p:nvSpPr>
        <p:spPr>
          <a:xfrm>
            <a:off x="4668561" y="2510002"/>
            <a:ext cx="3453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2: Layered to get more photons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F340C3-4075-46ED-886A-A0E888F937FF}"/>
              </a:ext>
            </a:extLst>
          </p:cNvPr>
          <p:cNvSpPr/>
          <p:nvPr/>
        </p:nvSpPr>
        <p:spPr>
          <a:xfrm>
            <a:off x="70176" y="657893"/>
            <a:ext cx="4218360" cy="252421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B1862F-F7E9-441C-8D7E-ADF952B98872}"/>
              </a:ext>
            </a:extLst>
          </p:cNvPr>
          <p:cNvSpPr/>
          <p:nvPr/>
        </p:nvSpPr>
        <p:spPr>
          <a:xfrm>
            <a:off x="4392761" y="821545"/>
            <a:ext cx="3819525" cy="2260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2BE773-6624-4743-AEEE-E2797EB8E2D2}"/>
              </a:ext>
            </a:extLst>
          </p:cNvPr>
          <p:cNvSpPr txBox="1"/>
          <p:nvPr/>
        </p:nvSpPr>
        <p:spPr>
          <a:xfrm>
            <a:off x="8524085" y="481259"/>
            <a:ext cx="349230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3: ID TR photons by energy/pos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06D167-4CFB-4CD6-9DD6-427C6F7348EE}"/>
              </a:ext>
            </a:extLst>
          </p:cNvPr>
          <p:cNvSpPr txBox="1"/>
          <p:nvPr/>
        </p:nvSpPr>
        <p:spPr>
          <a:xfrm>
            <a:off x="3229644" y="3376794"/>
            <a:ext cx="172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4: Reject Pions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B08058-AE69-47C0-B541-3B09A0A6147B}"/>
              </a:ext>
            </a:extLst>
          </p:cNvPr>
          <p:cNvSpPr/>
          <p:nvPr/>
        </p:nvSpPr>
        <p:spPr>
          <a:xfrm>
            <a:off x="1124310" y="3376794"/>
            <a:ext cx="5934858" cy="24739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FD1E7A-127F-4A8B-A690-DD93C10FE29B}"/>
              </a:ext>
            </a:extLst>
          </p:cNvPr>
          <p:cNvSpPr txBox="1"/>
          <p:nvPr/>
        </p:nvSpPr>
        <p:spPr>
          <a:xfrm>
            <a:off x="8394192" y="6438941"/>
            <a:ext cx="370005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Balance between X</a:t>
            </a:r>
            <a:r>
              <a:rPr kumimoji="0" lang="en-US" sz="18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and rejection</a:t>
            </a:r>
          </a:p>
        </p:txBody>
      </p:sp>
    </p:spTree>
    <p:extLst>
      <p:ext uri="{BB962C8B-B14F-4D97-AF65-F5344CB8AC3E}">
        <p14:creationId xmlns:p14="http://schemas.microsoft.com/office/powerpoint/2010/main" val="3966437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1F9F3-0342-47C3-8E1E-80FFBFEA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Barrel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0C0949-E01A-46A6-9474-524D635B7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553" y="5126754"/>
            <a:ext cx="8596668" cy="1232102"/>
          </a:xfrm>
        </p:spPr>
        <p:txBody>
          <a:bodyPr/>
          <a:lstStyle/>
          <a:p>
            <a:r>
              <a:rPr lang="en-US" dirty="0"/>
              <a:t>Least high momentum requirement.</a:t>
            </a:r>
          </a:p>
          <a:p>
            <a:r>
              <a:rPr lang="en-US" dirty="0"/>
              <a:t>Most strict space requirement.</a:t>
            </a:r>
          </a:p>
          <a:p>
            <a:r>
              <a:rPr lang="en-US" dirty="0"/>
              <a:t>All things weighed, the barrel is a real challenge to </a:t>
            </a:r>
            <a:r>
              <a:rPr lang="en-US" dirty="0" err="1"/>
              <a:t>eID</a:t>
            </a:r>
            <a:r>
              <a:rPr lang="en-US" dirty="0"/>
              <a:t> and PID.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1E365-60AC-4B11-81DC-3C2320A49C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274"/>
          <a:stretch/>
        </p:blipFill>
        <p:spPr>
          <a:xfrm>
            <a:off x="0" y="715009"/>
            <a:ext cx="9629775" cy="440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17EB27-5D41-432A-8D55-18FDA73B2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12" b="29366"/>
          <a:stretch/>
        </p:blipFill>
        <p:spPr>
          <a:xfrm>
            <a:off x="0" y="2162635"/>
            <a:ext cx="9629775" cy="436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3BD291-6F30-49BD-B25B-F3BF5128E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84" b="38312"/>
          <a:stretch/>
        </p:blipFill>
        <p:spPr>
          <a:xfrm>
            <a:off x="996" y="1155956"/>
            <a:ext cx="9629775" cy="10066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2EF217-2060-4314-8104-04C916120FF3}"/>
              </a:ext>
            </a:extLst>
          </p:cNvPr>
          <p:cNvSpPr/>
          <p:nvPr/>
        </p:nvSpPr>
        <p:spPr>
          <a:xfrm>
            <a:off x="1187777" y="1383068"/>
            <a:ext cx="8191893" cy="7393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4070B-21B2-4906-9773-688C6F980A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1"/>
          <a:stretch/>
        </p:blipFill>
        <p:spPr>
          <a:xfrm>
            <a:off x="9532869" y="836522"/>
            <a:ext cx="2567374" cy="17623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6A1F1D6-8CF8-42DE-8AFF-AB9D812301FC}"/>
              </a:ext>
            </a:extLst>
          </p:cNvPr>
          <p:cNvSpPr/>
          <p:nvPr/>
        </p:nvSpPr>
        <p:spPr>
          <a:xfrm>
            <a:off x="9823508" y="1585518"/>
            <a:ext cx="1912690" cy="325073"/>
          </a:xfrm>
          <a:prstGeom prst="rect">
            <a:avLst/>
          </a:prstGeom>
          <a:solidFill>
            <a:srgbClr val="EFFB5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hart, bar chart&#10;&#10;Description automatically generated">
            <a:extLst>
              <a:ext uri="{FF2B5EF4-FFF2-40B4-BE49-F238E27FC236}">
                <a16:creationId xmlns:a16="http://schemas.microsoft.com/office/drawing/2014/main" id="{088291F7-B481-49DA-8917-44553BE0E1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3942"/>
          <a:stretch/>
        </p:blipFill>
        <p:spPr>
          <a:xfrm>
            <a:off x="274573" y="2807456"/>
            <a:ext cx="2795798" cy="22137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08EC79-E6C4-40F8-86E2-E6151F518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0371" y="2841334"/>
            <a:ext cx="4965009" cy="2179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9D13ADB-9A21-496B-8FF3-DF8F7CEEF9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8717" y="4932727"/>
            <a:ext cx="3181526" cy="18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80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618FC-E0E4-46DE-8F09-6EA15E868D71}"/>
              </a:ext>
            </a:extLst>
          </p:cNvPr>
          <p:cNvSpPr txBox="1">
            <a:spLocks/>
          </p:cNvSpPr>
          <p:nvPr/>
        </p:nvSpPr>
        <p:spPr>
          <a:xfrm>
            <a:off x="0" y="-29020"/>
            <a:ext cx="9128410" cy="6178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>
                <a:latin typeface="Avenir Roman" panose="02000503020000020003" pitchFamily="2" charset="0"/>
                <a:cs typeface="Avenir Black"/>
              </a:rPr>
              <a:t>Leading Barrel PID Technology:  DIRC</a:t>
            </a:r>
            <a:endParaRPr lang="en-US" sz="380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282308AB-D418-4756-B090-F4905FB25734}"/>
              </a:ext>
            </a:extLst>
          </p:cNvPr>
          <p:cNvSpPr txBox="1">
            <a:spLocks/>
          </p:cNvSpPr>
          <p:nvPr/>
        </p:nvSpPr>
        <p:spPr>
          <a:xfrm>
            <a:off x="0" y="6467475"/>
            <a:ext cx="534988" cy="303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E1C93C-5050-FC42-8F10-D22D4F119D1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8CC99-7150-4EF1-8442-218DB4FFC317}"/>
              </a:ext>
            </a:extLst>
          </p:cNvPr>
          <p:cNvSpPr txBox="1"/>
          <p:nvPr/>
        </p:nvSpPr>
        <p:spPr>
          <a:xfrm>
            <a:off x="0" y="4066679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563E5AB-E05A-414B-9A45-DC21CCB60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86" y="31287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B9DAD7-CB90-4B81-9FB6-57893DFC966F}"/>
              </a:ext>
            </a:extLst>
          </p:cNvPr>
          <p:cNvSpPr/>
          <p:nvPr/>
        </p:nvSpPr>
        <p:spPr>
          <a:xfrm>
            <a:off x="1949592" y="5564131"/>
            <a:ext cx="5229225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Generic reference design: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1m barrel radius, 16 sectors  </a:t>
            </a:r>
          </a:p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176 bars: 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synthetic fused silica,17mm (T) ´ 32mm (W) ´ 4200mm (L)</a:t>
            </a:r>
          </a:p>
          <a:p>
            <a:r>
              <a:rPr lang="it-IT" sz="1400" dirty="0">
                <a:solidFill>
                  <a:schemeClr val="accent1"/>
                </a:solidFill>
                <a:latin typeface="Avenir Book" panose="02000503020000020003" pitchFamily="2" charset="0"/>
              </a:rPr>
              <a:t>Photo sensors: 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MCP-PMTs -3x3mm2 pixels</a:t>
            </a:r>
          </a:p>
        </p:txBody>
      </p:sp>
      <p:pic>
        <p:nvPicPr>
          <p:cNvPr id="17" name="Picture 16" descr="Chart, bar chart&#10;&#10;Description automatically generated">
            <a:extLst>
              <a:ext uri="{FF2B5EF4-FFF2-40B4-BE49-F238E27FC236}">
                <a16:creationId xmlns:a16="http://schemas.microsoft.com/office/drawing/2014/main" id="{551487C3-03B6-44BB-A7D6-910A3B2A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88" y="857198"/>
            <a:ext cx="9557325" cy="27287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7BDD888-F17A-443B-8417-E3BE4E2C0EDA}"/>
              </a:ext>
            </a:extLst>
          </p:cNvPr>
          <p:cNvSpPr txBox="1"/>
          <p:nvPr/>
        </p:nvSpPr>
        <p:spPr>
          <a:xfrm>
            <a:off x="8493169" y="3574061"/>
            <a:ext cx="182774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DIRC in sPHENIX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7B53BA-C1E3-407E-B519-85EEBF567360}"/>
              </a:ext>
            </a:extLst>
          </p:cNvPr>
          <p:cNvSpPr txBox="1"/>
          <p:nvPr/>
        </p:nvSpPr>
        <p:spPr>
          <a:xfrm>
            <a:off x="2092369" y="3564579"/>
            <a:ext cx="20120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/>
              <a:t>hpDIRC</a:t>
            </a:r>
            <a:r>
              <a:rPr lang="en-US" dirty="0"/>
              <a:t> ala eRD14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02CB884A-0835-406F-A530-DE146816D0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4988" y="4121570"/>
                <a:ext cx="8596668" cy="2181225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At normal incidence, Cerenkov light is internally reflected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Cerenkov angle preserved if bars meticulously flat with 90 degree corners.</a:t>
                </a:r>
              </a:p>
              <a:p>
                <a:r>
                  <a:rPr lang="en-US" dirty="0"/>
                  <a:t>Spectacularly compact PID device with photon detection at end.</a:t>
                </a: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02CB884A-0835-406F-A530-DE146816D0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88" y="4121570"/>
                <a:ext cx="8596668" cy="2181225"/>
              </a:xfrm>
              <a:prstGeom prst="rect">
                <a:avLst/>
              </a:prstGeom>
              <a:blipFill>
                <a:blip r:embed="rId3"/>
                <a:stretch>
                  <a:fillRect l="-213" t="-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983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diagram&#10;&#10;Description automatically generated">
            <a:extLst>
              <a:ext uri="{FF2B5EF4-FFF2-40B4-BE49-F238E27FC236}">
                <a16:creationId xmlns:a16="http://schemas.microsoft.com/office/drawing/2014/main" id="{C187874B-16F9-434E-AB7B-FF7070CFC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37" y="762000"/>
            <a:ext cx="9643229" cy="344103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0276969-A37E-4705-A93E-40BA08131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62000"/>
          </a:xfrm>
        </p:spPr>
        <p:txBody>
          <a:bodyPr/>
          <a:lstStyle/>
          <a:p>
            <a:r>
              <a:rPr lang="en-US" dirty="0" err="1"/>
              <a:t>hpDIRC</a:t>
            </a:r>
            <a:r>
              <a:rPr lang="en-US" dirty="0"/>
              <a:t> Performance Simulations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F0EF1B-D50D-40FD-97CD-427FF8E12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639" y="4305300"/>
            <a:ext cx="8596668" cy="21812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Original </a:t>
            </a:r>
            <a:r>
              <a:rPr lang="en-US" dirty="0" err="1"/>
              <a:t>BaBar</a:t>
            </a:r>
            <a:r>
              <a:rPr lang="en-US" dirty="0"/>
              <a:t> DIRC was  effectively “proximity focused”</a:t>
            </a:r>
          </a:p>
          <a:p>
            <a:r>
              <a:rPr lang="en-US" dirty="0" err="1"/>
              <a:t>hpDIRC</a:t>
            </a:r>
            <a:r>
              <a:rPr lang="en-US" dirty="0"/>
              <a:t> section creates focused ring improving resolution.</a:t>
            </a:r>
          </a:p>
          <a:p>
            <a:r>
              <a:rPr lang="en-US" dirty="0"/>
              <a:t>Excellent match to EIC needs.</a:t>
            </a:r>
          </a:p>
          <a:p>
            <a:r>
              <a:rPr lang="en-US" dirty="0"/>
              <a:t>Strict requirements on “correlated terms”, </a:t>
            </a:r>
            <a:br>
              <a:rPr lang="en-US" dirty="0"/>
            </a:br>
            <a:r>
              <a:rPr lang="en-US" dirty="0"/>
              <a:t>(e.g. angular resolution of tracking)</a:t>
            </a:r>
          </a:p>
          <a:p>
            <a:r>
              <a:rPr lang="en-US" dirty="0"/>
              <a:t>Works with either standard tracking solution.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18678-FB0A-4D6A-AE3F-2BFC5627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673" y="4305301"/>
            <a:ext cx="5306327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89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6186-1B7E-4BE4-A846-869F876A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55782"/>
          </a:xfrm>
        </p:spPr>
        <p:txBody>
          <a:bodyPr/>
          <a:lstStyle/>
          <a:p>
            <a:r>
              <a:rPr lang="en-US" dirty="0"/>
              <a:t>Speculative Cluster Counting Concept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B0C9CE4-70E0-4B88-BD69-9738D7D79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64" y="731283"/>
            <a:ext cx="7373850" cy="606044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8">
                <a:extLst>
                  <a:ext uri="{FF2B5EF4-FFF2-40B4-BE49-F238E27FC236}">
                    <a16:creationId xmlns:a16="http://schemas.microsoft.com/office/drawing/2014/main" id="{A07DE6C1-57C3-492B-922E-64A589981D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973855" y="163167"/>
                <a:ext cx="4134181" cy="2285959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Char char=""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Scaling to our available length: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Char char="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𝑐𝑙𝑢𝑠𝑡𝑒𝑟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∝</m:t>
                    </m:r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𝐿𝑒𝑛𝑔𝑡h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Char char="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</m:e>
                      <m:sub>
                        <m:r>
                          <a:rPr kumimoji="0" lang="en-US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𝑁</m:t>
                        </m:r>
                      </m:sub>
                    </m:sSub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𝑁</m:t>
                            </m:r>
                          </m:e>
                          <m:sub>
                            <m:r>
                              <a:rPr kumimoji="0" lang="en-US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𝑐𝑙𝑢𝑠𝑡𝑒𝑟</m:t>
                            </m:r>
                          </m:sub>
                        </m:sSub>
                      </m:e>
                    </m:rad>
                    <m:r>
                      <a:rPr kumimoji="0" lang="en-US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∝</m:t>
                    </m:r>
                    <m:rad>
                      <m:radPr>
                        <m:degHide m:val="on"/>
                        <m:ctrlP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</m:rad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Char char=""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Using a 3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+mn-ea"/>
                    <a:cs typeface="+mn-cs"/>
                  </a:rPr>
                  <a:t>s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rPr>
                  <a:t> reference @ 40 cm gas:</a:t>
                </a: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Char char="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3</m:t>
                    </m:r>
                    <m:rad>
                      <m:radPr>
                        <m:degHide m:val="on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120</m:t>
                            </m:r>
                          </m:num>
                          <m:den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40</m:t>
                            </m:r>
                          </m:den>
                        </m:f>
                      </m:e>
                    </m:rad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5.2</m:t>
                    </m:r>
                  </m:oMath>
                </a14:m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  <a:p>
                <a:pPr marL="342900" marR="0" lvl="0" indent="-34290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Char char=""/>
                  <a:tabLst/>
                  <a:defRPr/>
                </a:pPr>
                <a:endPara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Char char=""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  <a:p>
                <a:pPr marL="742950" marR="0" lvl="1" indent="-285750" algn="l" defTabSz="4572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5FCBEF"/>
                  </a:buClr>
                  <a:buSzPct val="80000"/>
                  <a:buFont typeface="Wingdings 3" charset="2"/>
                  <a:buChar char=""/>
                  <a:tabLst/>
                  <a:defRPr/>
                </a:pP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Content Placeholder 8">
                <a:extLst>
                  <a:ext uri="{FF2B5EF4-FFF2-40B4-BE49-F238E27FC236}">
                    <a16:creationId xmlns:a16="http://schemas.microsoft.com/office/drawing/2014/main" id="{A07DE6C1-57C3-492B-922E-64A589981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3855" y="163167"/>
                <a:ext cx="4134181" cy="2285959"/>
              </a:xfrm>
              <a:prstGeom prst="rect">
                <a:avLst/>
              </a:prstGeom>
              <a:blipFill>
                <a:blip r:embed="rId3"/>
                <a:stretch>
                  <a:fillRect l="-146" t="-1050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C2B3F99-788D-4D7D-BC8B-7AC14741C00E}"/>
              </a:ext>
            </a:extLst>
          </p:cNvPr>
          <p:cNvCxnSpPr/>
          <p:nvPr/>
        </p:nvCxnSpPr>
        <p:spPr>
          <a:xfrm>
            <a:off x="1287710" y="3280095"/>
            <a:ext cx="5746458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DA931B-CEFD-4B09-99E7-FCABA27279EB}"/>
              </a:ext>
            </a:extLst>
          </p:cNvPr>
          <p:cNvCxnSpPr/>
          <p:nvPr/>
        </p:nvCxnSpPr>
        <p:spPr>
          <a:xfrm flipV="1">
            <a:off x="4160939" y="3280095"/>
            <a:ext cx="0" cy="25670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8402583-9F83-4DEA-AEC7-A23A4800CC7B}"/>
              </a:ext>
            </a:extLst>
          </p:cNvPr>
          <p:cNvCxnSpPr/>
          <p:nvPr/>
        </p:nvCxnSpPr>
        <p:spPr>
          <a:xfrm flipV="1">
            <a:off x="4598565" y="3280095"/>
            <a:ext cx="0" cy="25670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21BC40-E06F-43B7-8DDD-10DD732B292F}"/>
              </a:ext>
            </a:extLst>
          </p:cNvPr>
          <p:cNvCxnSpPr>
            <a:cxnSpLocks/>
          </p:cNvCxnSpPr>
          <p:nvPr/>
        </p:nvCxnSpPr>
        <p:spPr>
          <a:xfrm flipH="1">
            <a:off x="6178494" y="2343150"/>
            <a:ext cx="1795361" cy="89919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8">
            <a:extLst>
              <a:ext uri="{FF2B5EF4-FFF2-40B4-BE49-F238E27FC236}">
                <a16:creationId xmlns:a16="http://schemas.microsoft.com/office/drawing/2014/main" id="{86515C60-2F38-4208-B286-9CF48FE2BAB6}"/>
              </a:ext>
            </a:extLst>
          </p:cNvPr>
          <p:cNvSpPr txBox="1">
            <a:spLocks/>
          </p:cNvSpPr>
          <p:nvPr/>
        </p:nvSpPr>
        <p:spPr>
          <a:xfrm>
            <a:off x="7981489" y="4515479"/>
            <a:ext cx="4008423" cy="228595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Existing Concept (“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Timepix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”)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Avalanche onto Silicon Pixels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Tiny Pixels (smaller than cluster spacing)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Sufficient gain for single electron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In principle can work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Expensive for large area.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Can we accomplish with conventional tech?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066A62D-8FB5-43E6-BE71-A3D5D0D35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3097" y="2532788"/>
            <a:ext cx="3961722" cy="1951588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79384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6186-1B7E-4BE4-A846-869F876A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3" y="7447"/>
            <a:ext cx="8596668" cy="618394"/>
          </a:xfrm>
        </p:spPr>
        <p:txBody>
          <a:bodyPr>
            <a:normAutofit fontScale="90000"/>
          </a:bodyPr>
          <a:lstStyle/>
          <a:p>
            <a:r>
              <a:rPr lang="en-US" dirty="0"/>
              <a:t>Long Shadow Detector -- LSD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1CED886-CE25-4EFA-82C2-9101738FF9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7773" y="4179129"/>
                <a:ext cx="6314106" cy="2350269"/>
              </a:xfrm>
            </p:spPr>
            <p:txBody>
              <a:bodyPr/>
              <a:lstStyle/>
              <a:p>
                <a:pPr lvl="0">
                  <a:buClr>
                    <a:srgbClr val="5FCBEF"/>
                  </a:buClr>
                  <a:defRPr/>
                </a:pP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Drift leverages huge Lorentz angle as “magnifier”</a:t>
                </a:r>
              </a:p>
              <a:p>
                <a:pPr lvl="0">
                  <a:buClr>
                    <a:srgbClr val="5FCBEF"/>
                  </a:buClr>
                  <a:defRPr/>
                </a:pP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Clusters spread across </a:t>
                </a:r>
                <a:r>
                  <a:rPr lang="en-US" u="sng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space and time</a:t>
                </a: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.</a:t>
                </a:r>
              </a:p>
              <a:p>
                <a:pPr lvl="0">
                  <a:buClr>
                    <a:srgbClr val="5FCBEF"/>
                  </a:buClr>
                  <a:defRPr/>
                </a:pP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Higher B = Lower Transverse diffusion</a:t>
                </a:r>
              </a:p>
              <a:p>
                <a:pPr lvl="1">
                  <a:buClr>
                    <a:srgbClr val="5FCBEF"/>
                  </a:buClr>
                  <a:defRPr/>
                </a:pPr>
                <a:r>
                  <a:rPr lang="en-US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Example:  T2K(130 V/cm) has only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25</m:t>
                    </m:r>
                    <m:f>
                      <m:fPr>
                        <m:ctrlP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prstClr val="black">
                                <a:lumMod val="75000"/>
                                <a:lumOff val="2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>
                                    <a:lumMod val="75000"/>
                                    <a:lumOff val="25000"/>
                                  </a:prstClr>
                                </a:solidFill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e>
                        </m:rad>
                      </m:den>
                    </m:f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𝑎𝑡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 3 </m:t>
                    </m:r>
                    <m:r>
                      <a:rPr lang="en-US" i="1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Cambria Math" panose="02040503050406030204" pitchFamily="18" charset="0"/>
                      </a:rPr>
                      <m:t>𝑇𝑒𝑠𝑙𝑎</m:t>
                    </m:r>
                  </m:oMath>
                </a14:m>
                <a:endParaRPr lang="en-US" sz="1200" dirty="0">
                  <a:solidFill>
                    <a:prstClr val="black">
                      <a:lumMod val="75000"/>
                      <a:lumOff val="25000"/>
                    </a:prstClr>
                  </a:solidFill>
                </a:endParaRPr>
              </a:p>
              <a:p>
                <a:pPr>
                  <a:buClr>
                    <a:srgbClr val="5FCBEF"/>
                  </a:buClr>
                  <a:defRPr/>
                </a:pPr>
                <a:r>
                  <a:rPr lang="en-US" sz="1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</a:rPr>
                  <a:t>Detect (count) clusters with conventional means.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71CED886-CE25-4EFA-82C2-9101738FF9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7773" y="4179129"/>
                <a:ext cx="6314106" cy="2350269"/>
              </a:xfrm>
              <a:blipFill>
                <a:blip r:embed="rId2"/>
                <a:stretch>
                  <a:fillRect l="-193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E4F9A7-ACD8-4EC0-B257-D19F7C6AF3F2}"/>
              </a:ext>
            </a:extLst>
          </p:cNvPr>
          <p:cNvCxnSpPr/>
          <p:nvPr/>
        </p:nvCxnSpPr>
        <p:spPr>
          <a:xfrm flipV="1">
            <a:off x="780177" y="1587843"/>
            <a:ext cx="4924338" cy="1057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17516F-759D-4F58-B4A7-7A1B0339A4DE}"/>
              </a:ext>
            </a:extLst>
          </p:cNvPr>
          <p:cNvCxnSpPr/>
          <p:nvPr/>
        </p:nvCxnSpPr>
        <p:spPr>
          <a:xfrm flipV="1">
            <a:off x="773186" y="2116349"/>
            <a:ext cx="4924338" cy="1057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ACCB99-8A33-49AE-A6EC-91C1A85A224E}"/>
              </a:ext>
            </a:extLst>
          </p:cNvPr>
          <p:cNvCxnSpPr/>
          <p:nvPr/>
        </p:nvCxnSpPr>
        <p:spPr>
          <a:xfrm>
            <a:off x="6205057" y="1235506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70EEBC-A8AD-4172-A4C6-AFECAE5C4F90}"/>
              </a:ext>
            </a:extLst>
          </p:cNvPr>
          <p:cNvCxnSpPr/>
          <p:nvPr/>
        </p:nvCxnSpPr>
        <p:spPr>
          <a:xfrm>
            <a:off x="6205057" y="1593436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6BDDD46-3692-4E4E-A39E-D2AC73E3639F}"/>
              </a:ext>
            </a:extLst>
          </p:cNvPr>
          <p:cNvCxnSpPr/>
          <p:nvPr/>
        </p:nvCxnSpPr>
        <p:spPr>
          <a:xfrm>
            <a:off x="6205057" y="1951366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D15AF8E-8724-4840-89E0-11BE9F9C76DD}"/>
              </a:ext>
            </a:extLst>
          </p:cNvPr>
          <p:cNvCxnSpPr/>
          <p:nvPr/>
        </p:nvCxnSpPr>
        <p:spPr>
          <a:xfrm>
            <a:off x="6205057" y="2309296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8A5EAD7-6C36-4CA4-88F3-E32E42898CD1}"/>
              </a:ext>
            </a:extLst>
          </p:cNvPr>
          <p:cNvCxnSpPr/>
          <p:nvPr/>
        </p:nvCxnSpPr>
        <p:spPr>
          <a:xfrm>
            <a:off x="6205057" y="2667227"/>
            <a:ext cx="1912690" cy="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2012AA8-49FA-4D28-AF7D-4D693C2D7FA5}"/>
              </a:ext>
            </a:extLst>
          </p:cNvPr>
          <p:cNvSpPr txBox="1"/>
          <p:nvPr/>
        </p:nvSpPr>
        <p:spPr>
          <a:xfrm>
            <a:off x="6639707" y="162978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B-field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4B56CE2-1DF0-4A20-93F8-5CADB66A4707}"/>
              </a:ext>
            </a:extLst>
          </p:cNvPr>
          <p:cNvCxnSpPr/>
          <p:nvPr/>
        </p:nvCxnSpPr>
        <p:spPr>
          <a:xfrm flipV="1">
            <a:off x="4152551" y="1394897"/>
            <a:ext cx="0" cy="18371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BFC9068-7154-45BA-92B0-33C76268A401}"/>
              </a:ext>
            </a:extLst>
          </p:cNvPr>
          <p:cNvSpPr txBox="1"/>
          <p:nvPr/>
        </p:nvSpPr>
        <p:spPr>
          <a:xfrm>
            <a:off x="4291720" y="245214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track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AE1992-D054-45A8-89F7-6FD2700552B5}"/>
              </a:ext>
            </a:extLst>
          </p:cNvPr>
          <p:cNvSpPr txBox="1"/>
          <p:nvPr/>
        </p:nvSpPr>
        <p:spPr>
          <a:xfrm rot="20813995">
            <a:off x="629174" y="281287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HV-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5CCAA3-C64E-41C0-B6A0-BD8F4AF24E40}"/>
              </a:ext>
            </a:extLst>
          </p:cNvPr>
          <p:cNvSpPr txBox="1"/>
          <p:nvPr/>
        </p:nvSpPr>
        <p:spPr>
          <a:xfrm>
            <a:off x="218254" y="783868"/>
            <a:ext cx="414728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New Concept: Like a “Streak Camera”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4BFC79-6945-4189-9B2D-DBE60DD0F03A}"/>
              </a:ext>
            </a:extLst>
          </p:cNvPr>
          <p:cNvSpPr/>
          <p:nvPr/>
        </p:nvSpPr>
        <p:spPr>
          <a:xfrm rot="20883032">
            <a:off x="711589" y="2123420"/>
            <a:ext cx="5061513" cy="652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F3DE279-9E7D-485C-BD7A-A2A4386B33DF}"/>
              </a:ext>
            </a:extLst>
          </p:cNvPr>
          <p:cNvCxnSpPr>
            <a:cxnSpLocks/>
          </p:cNvCxnSpPr>
          <p:nvPr/>
        </p:nvCxnSpPr>
        <p:spPr>
          <a:xfrm flipH="1">
            <a:off x="3649211" y="2116349"/>
            <a:ext cx="503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E03C5C-DBF4-4E30-A25C-D95E4AE0DC9B}"/>
              </a:ext>
            </a:extLst>
          </p:cNvPr>
          <p:cNvCxnSpPr>
            <a:cxnSpLocks/>
            <a:endCxn id="33" idx="2"/>
          </p:cNvCxnSpPr>
          <p:nvPr/>
        </p:nvCxnSpPr>
        <p:spPr>
          <a:xfrm flipH="1" flipV="1">
            <a:off x="3249103" y="2187979"/>
            <a:ext cx="903450" cy="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45A6BBF-FA58-4D3C-9BCC-4ED83D55331C}"/>
              </a:ext>
            </a:extLst>
          </p:cNvPr>
          <p:cNvCxnSpPr>
            <a:cxnSpLocks/>
          </p:cNvCxnSpPr>
          <p:nvPr/>
        </p:nvCxnSpPr>
        <p:spPr>
          <a:xfrm flipH="1">
            <a:off x="2952925" y="2270147"/>
            <a:ext cx="1199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572909E-8083-488E-A6E0-EDDAFCEB4867}"/>
              </a:ext>
            </a:extLst>
          </p:cNvPr>
          <p:cNvCxnSpPr>
            <a:cxnSpLocks/>
          </p:cNvCxnSpPr>
          <p:nvPr/>
        </p:nvCxnSpPr>
        <p:spPr>
          <a:xfrm flipH="1">
            <a:off x="2592198" y="2347046"/>
            <a:ext cx="1560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DFD4944-BAEA-4EF8-A017-023E735A8A2C}"/>
              </a:ext>
            </a:extLst>
          </p:cNvPr>
          <p:cNvCxnSpPr>
            <a:cxnSpLocks/>
          </p:cNvCxnSpPr>
          <p:nvPr/>
        </p:nvCxnSpPr>
        <p:spPr>
          <a:xfrm flipH="1">
            <a:off x="2021747" y="2423945"/>
            <a:ext cx="2130805" cy="2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8360E1-8B80-4F06-9096-B702E046547F}"/>
              </a:ext>
            </a:extLst>
          </p:cNvPr>
          <p:cNvCxnSpPr/>
          <p:nvPr/>
        </p:nvCxnSpPr>
        <p:spPr>
          <a:xfrm flipV="1">
            <a:off x="800682" y="975230"/>
            <a:ext cx="4924338" cy="1057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7DB2F97-ABE8-4D48-8C25-1043FA500245}"/>
              </a:ext>
            </a:extLst>
          </p:cNvPr>
          <p:cNvCxnSpPr/>
          <p:nvPr/>
        </p:nvCxnSpPr>
        <p:spPr>
          <a:xfrm flipV="1">
            <a:off x="793691" y="1503736"/>
            <a:ext cx="4924338" cy="1057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76E1A08-3ED0-42CC-BB8F-88286C15ECC1}"/>
              </a:ext>
            </a:extLst>
          </p:cNvPr>
          <p:cNvSpPr txBox="1"/>
          <p:nvPr/>
        </p:nvSpPr>
        <p:spPr>
          <a:xfrm rot="20840626">
            <a:off x="1818052" y="1370631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Sensors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CC19F31-8BB4-45BF-8C8E-05ECAC60B027}"/>
              </a:ext>
            </a:extLst>
          </p:cNvPr>
          <p:cNvSpPr/>
          <p:nvPr/>
        </p:nvSpPr>
        <p:spPr>
          <a:xfrm rot="20883032">
            <a:off x="732094" y="1510807"/>
            <a:ext cx="5061513" cy="652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6106B14-A777-4F47-8CA4-386F9A9D78C9}"/>
              </a:ext>
            </a:extLst>
          </p:cNvPr>
          <p:cNvCxnSpPr>
            <a:cxnSpLocks/>
          </p:cNvCxnSpPr>
          <p:nvPr/>
        </p:nvCxnSpPr>
        <p:spPr>
          <a:xfrm flipH="1">
            <a:off x="3669716" y="1503736"/>
            <a:ext cx="5033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ABD7B31-CF1B-40C8-8D23-B2BBF8554540}"/>
              </a:ext>
            </a:extLst>
          </p:cNvPr>
          <p:cNvCxnSpPr>
            <a:cxnSpLocks/>
            <a:endCxn id="41" idx="2"/>
          </p:cNvCxnSpPr>
          <p:nvPr/>
        </p:nvCxnSpPr>
        <p:spPr>
          <a:xfrm flipH="1" flipV="1">
            <a:off x="3269608" y="1575366"/>
            <a:ext cx="903450" cy="5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4CE64A5-370E-4A79-9DFA-9F2D5CC7A1CA}"/>
              </a:ext>
            </a:extLst>
          </p:cNvPr>
          <p:cNvCxnSpPr>
            <a:cxnSpLocks/>
          </p:cNvCxnSpPr>
          <p:nvPr/>
        </p:nvCxnSpPr>
        <p:spPr>
          <a:xfrm flipH="1">
            <a:off x="2973430" y="1657534"/>
            <a:ext cx="11996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4B337D9-4242-4D2C-A156-932D28F24FA9}"/>
              </a:ext>
            </a:extLst>
          </p:cNvPr>
          <p:cNvCxnSpPr>
            <a:cxnSpLocks/>
          </p:cNvCxnSpPr>
          <p:nvPr/>
        </p:nvCxnSpPr>
        <p:spPr>
          <a:xfrm flipH="1">
            <a:off x="2612703" y="1734433"/>
            <a:ext cx="15603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887C758-AA11-4834-B52C-AFEEC00B95E5}"/>
              </a:ext>
            </a:extLst>
          </p:cNvPr>
          <p:cNvCxnSpPr>
            <a:cxnSpLocks/>
          </p:cNvCxnSpPr>
          <p:nvPr/>
        </p:nvCxnSpPr>
        <p:spPr>
          <a:xfrm flipH="1">
            <a:off x="2042252" y="1811332"/>
            <a:ext cx="2130805" cy="27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9D38910-31F7-479E-A4B8-EAA167821362}"/>
              </a:ext>
            </a:extLst>
          </p:cNvPr>
          <p:cNvSpPr txBox="1"/>
          <p:nvPr/>
        </p:nvSpPr>
        <p:spPr>
          <a:xfrm>
            <a:off x="9822677" y="213898"/>
            <a:ext cx="185589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Bad for Tracking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Good for PID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CC2ACE6-C851-408C-BC5A-A33CC1839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338"/>
          <a:stretch/>
        </p:blipFill>
        <p:spPr>
          <a:xfrm>
            <a:off x="759672" y="3194068"/>
            <a:ext cx="8950762" cy="8229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7AD092-2617-4B84-92BD-F1D81427E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206" y="3163064"/>
            <a:ext cx="3379909" cy="35783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D0437-EFBE-4429-B94E-BEF92BDFDE10}"/>
              </a:ext>
            </a:extLst>
          </p:cNvPr>
          <p:cNvSpPr txBox="1"/>
          <p:nvPr/>
        </p:nvSpPr>
        <p:spPr>
          <a:xfrm>
            <a:off x="4291720" y="3438931"/>
            <a:ext cx="1690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Silicon Tracker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C568C7-4D37-4270-93E2-498ECAEB7FE7}"/>
              </a:ext>
            </a:extLst>
          </p:cNvPr>
          <p:cNvCxnSpPr>
            <a:cxnSpLocks/>
          </p:cNvCxnSpPr>
          <p:nvPr/>
        </p:nvCxnSpPr>
        <p:spPr>
          <a:xfrm flipV="1">
            <a:off x="6150276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1C7C3C15-9EFD-43A2-9866-44045A08E1CA}"/>
              </a:ext>
            </a:extLst>
          </p:cNvPr>
          <p:cNvSpPr/>
          <p:nvPr/>
        </p:nvSpPr>
        <p:spPr>
          <a:xfrm>
            <a:off x="5763236" y="1606030"/>
            <a:ext cx="178735" cy="4827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D3D50113-5AB1-44C9-A3DF-40553C516763}"/>
              </a:ext>
            </a:extLst>
          </p:cNvPr>
          <p:cNvSpPr/>
          <p:nvPr/>
        </p:nvSpPr>
        <p:spPr>
          <a:xfrm>
            <a:off x="5783741" y="1002675"/>
            <a:ext cx="178735" cy="4827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16787C86-A4AE-409B-B784-98A93BC0425E}"/>
              </a:ext>
            </a:extLst>
          </p:cNvPr>
          <p:cNvSpPr/>
          <p:nvPr/>
        </p:nvSpPr>
        <p:spPr>
          <a:xfrm>
            <a:off x="5804246" y="399320"/>
            <a:ext cx="178735" cy="48273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D80607-B763-43AA-A0F6-BCE77D3342AD}"/>
              </a:ext>
            </a:extLst>
          </p:cNvPr>
          <p:cNvSpPr txBox="1"/>
          <p:nvPr/>
        </p:nvSpPr>
        <p:spPr>
          <a:xfrm>
            <a:off x="6000950" y="444926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Multiple sections…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62A1753-5EF0-4041-A5A4-0D51BAF30F11}"/>
              </a:ext>
            </a:extLst>
          </p:cNvPr>
          <p:cNvCxnSpPr>
            <a:cxnSpLocks/>
          </p:cNvCxnSpPr>
          <p:nvPr/>
        </p:nvCxnSpPr>
        <p:spPr>
          <a:xfrm flipV="1">
            <a:off x="6429035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794E720-DA50-414F-B28D-A8FF07C6B350}"/>
              </a:ext>
            </a:extLst>
          </p:cNvPr>
          <p:cNvCxnSpPr>
            <a:cxnSpLocks/>
          </p:cNvCxnSpPr>
          <p:nvPr/>
        </p:nvCxnSpPr>
        <p:spPr>
          <a:xfrm flipV="1">
            <a:off x="6707794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431A5B6-E500-4AAD-AAF7-CC8B90007339}"/>
              </a:ext>
            </a:extLst>
          </p:cNvPr>
          <p:cNvCxnSpPr>
            <a:cxnSpLocks/>
          </p:cNvCxnSpPr>
          <p:nvPr/>
        </p:nvCxnSpPr>
        <p:spPr>
          <a:xfrm flipV="1">
            <a:off x="6986553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79D871-AD63-4043-9D62-05C7B25393C3}"/>
              </a:ext>
            </a:extLst>
          </p:cNvPr>
          <p:cNvCxnSpPr>
            <a:cxnSpLocks/>
          </p:cNvCxnSpPr>
          <p:nvPr/>
        </p:nvCxnSpPr>
        <p:spPr>
          <a:xfrm flipV="1">
            <a:off x="7265312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09A1059-BD9F-473B-9DC3-9853D084AA34}"/>
              </a:ext>
            </a:extLst>
          </p:cNvPr>
          <p:cNvCxnSpPr>
            <a:cxnSpLocks/>
          </p:cNvCxnSpPr>
          <p:nvPr/>
        </p:nvCxnSpPr>
        <p:spPr>
          <a:xfrm flipV="1">
            <a:off x="7544071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52788C9-0061-495C-94EE-363863A47789}"/>
              </a:ext>
            </a:extLst>
          </p:cNvPr>
          <p:cNvCxnSpPr>
            <a:cxnSpLocks/>
          </p:cNvCxnSpPr>
          <p:nvPr/>
        </p:nvCxnSpPr>
        <p:spPr>
          <a:xfrm flipV="1">
            <a:off x="7822832" y="153757"/>
            <a:ext cx="6990" cy="3473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159DA4F9-1E03-436A-BC0A-0EE934F1FF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2397" y="1065301"/>
            <a:ext cx="3477634" cy="194096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6805173-992C-4E0E-8831-3024841C3C80}"/>
              </a:ext>
            </a:extLst>
          </p:cNvPr>
          <p:cNvSpPr txBox="1"/>
          <p:nvPr/>
        </p:nvSpPr>
        <p:spPr>
          <a:xfrm>
            <a:off x="4426" y="6506885"/>
            <a:ext cx="563487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Early Conceptual Stage:  LSD merely a hallucination?</a:t>
            </a:r>
          </a:p>
        </p:txBody>
      </p:sp>
    </p:spTree>
    <p:extLst>
      <p:ext uri="{BB962C8B-B14F-4D97-AF65-F5344CB8AC3E}">
        <p14:creationId xmlns:p14="http://schemas.microsoft.com/office/powerpoint/2010/main" val="45714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0D29-9AA9-4C9B-84C1-4F2FE79A5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82305"/>
          </a:xfrm>
        </p:spPr>
        <p:txBody>
          <a:bodyPr/>
          <a:lstStyle/>
          <a:p>
            <a:r>
              <a:rPr lang="en-US" dirty="0"/>
              <a:t>Photon Detection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1C5E31-9A7B-4313-BA50-E742C59FA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356" y="3333949"/>
            <a:ext cx="6636732" cy="3284396"/>
          </a:xfrm>
        </p:spPr>
        <p:txBody>
          <a:bodyPr>
            <a:normAutofit/>
          </a:bodyPr>
          <a:lstStyle/>
          <a:p>
            <a:r>
              <a:rPr lang="en-US" dirty="0"/>
              <a:t>Photon Detection Technology critical for many PID devices.</a:t>
            </a:r>
          </a:p>
          <a:p>
            <a:pPr lvl="1"/>
            <a:r>
              <a:rPr lang="en-US" dirty="0"/>
              <a:t>Cherenkov detection requires single photon-electron!</a:t>
            </a:r>
          </a:p>
          <a:p>
            <a:pPr lvl="2"/>
            <a:r>
              <a:rPr lang="en-US" dirty="0"/>
              <a:t>High gain.</a:t>
            </a:r>
          </a:p>
          <a:p>
            <a:pPr lvl="2"/>
            <a:r>
              <a:rPr lang="en-US" dirty="0"/>
              <a:t>Can tolerate/compensate moderate gain loss</a:t>
            </a:r>
          </a:p>
          <a:p>
            <a:pPr lvl="2"/>
            <a:r>
              <a:rPr lang="en-US" dirty="0"/>
              <a:t>Little room for Efficiency Loss</a:t>
            </a:r>
          </a:p>
          <a:p>
            <a:pPr lvl="1"/>
            <a:r>
              <a:rPr lang="en-US" dirty="0"/>
              <a:t>Many Technologies are B-field sensitive!</a:t>
            </a:r>
          </a:p>
          <a:p>
            <a:r>
              <a:rPr lang="en-US" dirty="0"/>
              <a:t>Can </a:t>
            </a:r>
            <a:r>
              <a:rPr lang="en-US" dirty="0" err="1"/>
              <a:t>SiPM</a:t>
            </a:r>
            <a:r>
              <a:rPr lang="en-US" dirty="0"/>
              <a:t> be operated </a:t>
            </a:r>
            <a:r>
              <a:rPr lang="en-US" dirty="0" err="1"/>
              <a:t>longterm</a:t>
            </a:r>
            <a:r>
              <a:rPr lang="en-US" dirty="0"/>
              <a:t> in a RICH?</a:t>
            </a:r>
          </a:p>
          <a:p>
            <a:pPr lvl="1"/>
            <a:r>
              <a:rPr lang="en-US" dirty="0"/>
              <a:t> Radiation damage prevention/mitigation</a:t>
            </a:r>
            <a:br>
              <a:rPr lang="en-US" dirty="0"/>
            </a:br>
            <a:r>
              <a:rPr lang="en-US" dirty="0"/>
              <a:t>(dark current makes HITS, not a simple pedestal shift)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131A90-DD9B-41B2-92F2-F75094D3F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23" y="822121"/>
            <a:ext cx="4188143" cy="23720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DDCC2C-2007-49B5-AC6B-55F4D1D8F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475" y="822121"/>
            <a:ext cx="4840756" cy="23720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DD8596-9E19-46FD-B063-96DC2787C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4232" y="4026179"/>
            <a:ext cx="4943912" cy="2178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850CF6-82C5-405D-A5A5-4B9D2137F87F}"/>
              </a:ext>
            </a:extLst>
          </p:cNvPr>
          <p:cNvSpPr txBox="1"/>
          <p:nvPr/>
        </p:nvSpPr>
        <p:spPr>
          <a:xfrm>
            <a:off x="7094232" y="3663868"/>
            <a:ext cx="4943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New gas-tolerant B-tolerate photocathodes</a:t>
            </a:r>
          </a:p>
        </p:txBody>
      </p:sp>
    </p:spTree>
    <p:extLst>
      <p:ext uri="{BB962C8B-B14F-4D97-AF65-F5344CB8AC3E}">
        <p14:creationId xmlns:p14="http://schemas.microsoft.com/office/powerpoint/2010/main" val="270513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CB920-BB25-4DC3-959F-72F52FE72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0694"/>
          </a:xfrm>
        </p:spPr>
        <p:txBody>
          <a:bodyPr/>
          <a:lstStyle/>
          <a:p>
            <a:r>
              <a:rPr lang="en-US" dirty="0"/>
              <a:t>Summary and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A97FE-CDA7-4C26-B8E9-9122A7051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773" y="1296523"/>
            <a:ext cx="9456567" cy="4324101"/>
          </a:xfrm>
        </p:spPr>
        <p:txBody>
          <a:bodyPr>
            <a:normAutofit/>
          </a:bodyPr>
          <a:lstStyle/>
          <a:p>
            <a:r>
              <a:rPr lang="en-US" dirty="0"/>
              <a:t>Draft of PID Yellow Report PID section is basically complete.</a:t>
            </a:r>
          </a:p>
          <a:p>
            <a:r>
              <a:rPr lang="en-US" dirty="0"/>
              <a:t>Contains the “usual” hit-list of needs to advance from draft to final.</a:t>
            </a:r>
          </a:p>
          <a:p>
            <a:r>
              <a:rPr lang="en-US" dirty="0"/>
              <a:t>Reference detector design well addressed by existing known technologies.</a:t>
            </a:r>
          </a:p>
          <a:p>
            <a:r>
              <a:rPr lang="en-US" dirty="0"/>
              <a:t>A few notes of tension between physics and reference design:</a:t>
            </a:r>
          </a:p>
          <a:p>
            <a:pPr lvl="1"/>
            <a:r>
              <a:rPr lang="en-US" dirty="0" err="1"/>
              <a:t>eID</a:t>
            </a:r>
            <a:r>
              <a:rPr lang="en-US" dirty="0"/>
              <a:t> in barrel</a:t>
            </a:r>
          </a:p>
          <a:p>
            <a:pPr lvl="1"/>
            <a:r>
              <a:rPr lang="en-US" dirty="0"/>
              <a:t>PID reach in barrel.</a:t>
            </a:r>
          </a:p>
          <a:p>
            <a:r>
              <a:rPr lang="en-US" dirty="0"/>
              <a:t>Future work should address “global” PID within reference detector.</a:t>
            </a:r>
          </a:p>
          <a:p>
            <a:pPr lvl="1"/>
            <a:r>
              <a:rPr lang="en-US" dirty="0"/>
              <a:t>Need to understand the exact limits and smooth roll-off.</a:t>
            </a:r>
          </a:p>
          <a:p>
            <a:r>
              <a:rPr lang="en-US" dirty="0"/>
              <a:t>Future work should include R&amp;D to develop/extend known technologies.</a:t>
            </a:r>
          </a:p>
          <a:p>
            <a:r>
              <a:rPr lang="en-US" dirty="0"/>
              <a:t>Future work should investigate speculative options (only some of which shown here)</a:t>
            </a:r>
          </a:p>
        </p:txBody>
      </p:sp>
    </p:spTree>
    <p:extLst>
      <p:ext uri="{BB962C8B-B14F-4D97-AF65-F5344CB8AC3E}">
        <p14:creationId xmlns:p14="http://schemas.microsoft.com/office/powerpoint/2010/main" val="622899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56E32-4C12-42BB-B0DF-5C860D4B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22169"/>
          </a:xfrm>
        </p:spPr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B5C2D-7D3D-4506-91D0-D977B571C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0605" y="364241"/>
            <a:ext cx="4599857" cy="316427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dirty="0"/>
              <a:t>Two basic sections:</a:t>
            </a:r>
          </a:p>
          <a:p>
            <a:pPr lvl="1"/>
            <a:r>
              <a:rPr lang="en-US" dirty="0"/>
              <a:t>Technologies Summary</a:t>
            </a:r>
          </a:p>
          <a:p>
            <a:pPr lvl="1"/>
            <a:r>
              <a:rPr lang="en-US" dirty="0"/>
              <a:t>Match of technology to needs.</a:t>
            </a:r>
          </a:p>
          <a:p>
            <a:r>
              <a:rPr lang="en-US" dirty="0"/>
              <a:t>Information Gleaned from two basic sources:</a:t>
            </a:r>
          </a:p>
          <a:p>
            <a:pPr lvl="1"/>
            <a:r>
              <a:rPr lang="en-US" dirty="0"/>
              <a:t>PID Presentations:</a:t>
            </a:r>
            <a:br>
              <a:rPr lang="en-US" dirty="0"/>
            </a:br>
            <a:r>
              <a:rPr lang="en-US" dirty="0">
                <a:hlinkClick r:id="rId2"/>
              </a:rPr>
              <a:t>https://indico.bnl.gov/category/277/</a:t>
            </a:r>
            <a:endParaRPr lang="en-US" dirty="0"/>
          </a:p>
          <a:p>
            <a:pPr lvl="1"/>
            <a:r>
              <a:rPr lang="en-US" dirty="0"/>
              <a:t>PID Wiki Page(s):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https://wiki.bnl.gov/eicug/index.php/Yellow_Report_Detector_PID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EFDB9C-3725-47AB-842D-4BC8C1E4B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28" y="657225"/>
            <a:ext cx="5076825" cy="5543550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E27962F2-B2EB-47F8-9F36-8A9259CE95BF}"/>
              </a:ext>
            </a:extLst>
          </p:cNvPr>
          <p:cNvSpPr/>
          <p:nvPr/>
        </p:nvSpPr>
        <p:spPr>
          <a:xfrm>
            <a:off x="5178753" y="1124124"/>
            <a:ext cx="523547" cy="38505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746AB4-B062-4A7B-9668-9E098E463E7A}"/>
              </a:ext>
            </a:extLst>
          </p:cNvPr>
          <p:cNvSpPr txBox="1"/>
          <p:nvPr/>
        </p:nvSpPr>
        <p:spPr>
          <a:xfrm rot="5400000">
            <a:off x="5507100" y="2864731"/>
            <a:ext cx="65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Tech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5A581DB6-8306-42A4-862F-9ED18963D598}"/>
              </a:ext>
            </a:extLst>
          </p:cNvPr>
          <p:cNvSpPr/>
          <p:nvPr/>
        </p:nvSpPr>
        <p:spPr>
          <a:xfrm>
            <a:off x="5178752" y="5019426"/>
            <a:ext cx="472521" cy="914400"/>
          </a:xfrm>
          <a:prstGeom prst="rightBrac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ADDC4B-EE49-43DD-8B18-677BE565ADD0}"/>
              </a:ext>
            </a:extLst>
          </p:cNvPr>
          <p:cNvSpPr txBox="1"/>
          <p:nvPr/>
        </p:nvSpPr>
        <p:spPr>
          <a:xfrm rot="5400000">
            <a:off x="5435027" y="5348249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Match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F9DFE9-E463-4DF7-BF56-C0F775031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1267" y="3682510"/>
            <a:ext cx="3548621" cy="233827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D2DFFA-C3F7-4C67-8368-79590DF2AAA5}"/>
              </a:ext>
            </a:extLst>
          </p:cNvPr>
          <p:cNvCxnSpPr/>
          <p:nvPr/>
        </p:nvCxnSpPr>
        <p:spPr>
          <a:xfrm>
            <a:off x="9051721" y="3378238"/>
            <a:ext cx="411061" cy="27936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130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4DE41-420C-43E2-89E5-862EC0CF7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90694"/>
          </a:xfrm>
        </p:spPr>
        <p:txBody>
          <a:bodyPr/>
          <a:lstStyle/>
          <a:p>
            <a:r>
              <a:rPr lang="en-US" dirty="0"/>
              <a:t>Status of the PID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DE7C8-A7D1-4FA8-9E73-03D6B37F3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720" y="3825380"/>
            <a:ext cx="8596668" cy="27444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Draft is ~Complete.</a:t>
            </a:r>
          </a:p>
          <a:p>
            <a:pPr lvl="1"/>
            <a:r>
              <a:rPr lang="en-US" dirty="0"/>
              <a:t>Some typos are known and will be addressed when unfrozen.</a:t>
            </a:r>
          </a:p>
          <a:p>
            <a:pPr lvl="1"/>
            <a:r>
              <a:rPr lang="en-US" dirty="0"/>
              <a:t>Some places where the clarity of text should be improved.</a:t>
            </a:r>
          </a:p>
          <a:p>
            <a:pPr lvl="1"/>
            <a:r>
              <a:rPr lang="en-US" dirty="0"/>
              <a:t>Improve referencing to physics section to minimize duplication.</a:t>
            </a:r>
          </a:p>
          <a:p>
            <a:pPr lvl="1"/>
            <a:r>
              <a:rPr lang="en-US" dirty="0"/>
              <a:t>Stylistic uniformity pass required.</a:t>
            </a:r>
          </a:p>
          <a:p>
            <a:pPr lvl="1"/>
            <a:r>
              <a:rPr lang="en-US" dirty="0"/>
              <a:t>Figure captions need to be more elaborated</a:t>
            </a:r>
          </a:p>
          <a:p>
            <a:pPr lvl="1"/>
            <a:r>
              <a:rPr lang="en-US" dirty="0"/>
              <a:t>Assumptions/details column required in performance summary tables.</a:t>
            </a:r>
          </a:p>
          <a:p>
            <a:pPr lvl="1"/>
            <a:r>
              <a:rPr lang="en-US" dirty="0"/>
              <a:t>References need throughout.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F2878-762E-4E67-8FAB-4D2BD3B1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4" y="705772"/>
            <a:ext cx="3644455" cy="2885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240292-C076-42AC-8F24-B3E0E9FBE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57" y="764926"/>
            <a:ext cx="3031201" cy="18653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FF8026-6AA8-42E6-9E9A-0F20D459B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897" y="768116"/>
            <a:ext cx="2847656" cy="1861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C58C03-9225-4838-8C60-EED8EA286D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696" y="2629691"/>
            <a:ext cx="2314929" cy="1355080"/>
          </a:xfrm>
          <a:prstGeom prst="rect">
            <a:avLst/>
          </a:prstGeom>
        </p:spPr>
      </p:pic>
      <p:pic>
        <p:nvPicPr>
          <p:cNvPr id="1026" name="Picture 2" descr="🇲🇽 25+ Best Memes About Its Only a Model Meme | Its Only a Model Memes">
            <a:extLst>
              <a:ext uri="{FF2B5EF4-FFF2-40B4-BE49-F238E27FC236}">
                <a16:creationId xmlns:a16="http://schemas.microsoft.com/office/drawing/2014/main" id="{255E4839-2247-4CE7-A4AC-0628027CD2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2"/>
          <a:stretch/>
        </p:blipFill>
        <p:spPr bwMode="auto">
          <a:xfrm>
            <a:off x="7744413" y="3496095"/>
            <a:ext cx="3299663" cy="31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5B56F1-3A7F-42B7-A76E-5314F4B676BC}"/>
              </a:ext>
            </a:extLst>
          </p:cNvPr>
          <p:cNvSpPr txBox="1"/>
          <p:nvPr/>
        </p:nvSpPr>
        <p:spPr>
          <a:xfrm>
            <a:off x="9330849" y="5792837"/>
            <a:ext cx="132921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DRAFT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2F257D-044E-42FC-A7FC-5243111999CB}"/>
              </a:ext>
            </a:extLst>
          </p:cNvPr>
          <p:cNvCxnSpPr/>
          <p:nvPr/>
        </p:nvCxnSpPr>
        <p:spPr>
          <a:xfrm>
            <a:off x="8841996" y="6400800"/>
            <a:ext cx="148485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40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8199B-2F81-4BF6-A071-BFFC2F40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757287"/>
          </a:xfrm>
        </p:spPr>
        <p:txBody>
          <a:bodyPr/>
          <a:lstStyle/>
          <a:p>
            <a:r>
              <a:rPr lang="en-US" dirty="0"/>
              <a:t>Reference Detector </a:t>
            </a:r>
            <a:r>
              <a:rPr lang="en-US" u="sng" dirty="0"/>
              <a:t>and Beyond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50822-6940-440D-9827-8D0595EF7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905" y="4448125"/>
            <a:ext cx="5725737" cy="2246289"/>
          </a:xfrm>
        </p:spPr>
        <p:txBody>
          <a:bodyPr>
            <a:normAutofit/>
          </a:bodyPr>
          <a:lstStyle/>
          <a:p>
            <a:r>
              <a:rPr lang="en-US" dirty="0"/>
              <a:t>Much discussion yesterday:</a:t>
            </a:r>
          </a:p>
          <a:p>
            <a:r>
              <a:rPr lang="en-US" dirty="0"/>
              <a:t>Solid case for:</a:t>
            </a:r>
          </a:p>
          <a:p>
            <a:pPr lvl="1"/>
            <a:r>
              <a:rPr lang="en-US" dirty="0"/>
              <a:t>Detailed simulation to learn “Full Limits”</a:t>
            </a:r>
          </a:p>
          <a:p>
            <a:pPr lvl="1"/>
            <a:r>
              <a:rPr lang="en-US" dirty="0"/>
              <a:t>Future R&amp;D:</a:t>
            </a:r>
          </a:p>
          <a:p>
            <a:pPr lvl="2"/>
            <a:r>
              <a:rPr lang="en-US" dirty="0"/>
              <a:t>Continued improvements of existing tech.</a:t>
            </a:r>
          </a:p>
          <a:p>
            <a:pPr lvl="2"/>
            <a:r>
              <a:rPr lang="en-US" dirty="0"/>
              <a:t>Development of new concepts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15690D-D93E-4EE9-BF14-123E8430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" y="757287"/>
            <a:ext cx="4046548" cy="4983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323CF0-AB0C-43C6-8094-7A65F8BD53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021"/>
          <a:stretch/>
        </p:blipFill>
        <p:spPr>
          <a:xfrm>
            <a:off x="4296906" y="757287"/>
            <a:ext cx="5725738" cy="3594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3220FD-2273-4FCE-88F2-2E1CB6E8BDA8}"/>
              </a:ext>
            </a:extLst>
          </p:cNvPr>
          <p:cNvSpPr txBox="1"/>
          <p:nvPr/>
        </p:nvSpPr>
        <p:spPr>
          <a:xfrm>
            <a:off x="5180345" y="820920"/>
            <a:ext cx="361669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What Co-Convenors Hear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FB0DF-FC37-4A84-87CA-E206E5FF1CDD}"/>
              </a:ext>
            </a:extLst>
          </p:cNvPr>
          <p:cNvSpPr txBox="1"/>
          <p:nvPr/>
        </p:nvSpPr>
        <p:spPr>
          <a:xfrm rot="21093694">
            <a:off x="6327680" y="1395731"/>
            <a:ext cx="739203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852026-4DA8-4686-A545-8052F98654E1}"/>
              </a:ext>
            </a:extLst>
          </p:cNvPr>
          <p:cNvSpPr txBox="1"/>
          <p:nvPr/>
        </p:nvSpPr>
        <p:spPr>
          <a:xfrm rot="21093694">
            <a:off x="6045803" y="1896362"/>
            <a:ext cx="1039545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PID</a:t>
            </a:r>
          </a:p>
        </p:txBody>
      </p:sp>
    </p:spTree>
    <p:extLst>
      <p:ext uri="{BB962C8B-B14F-4D97-AF65-F5344CB8AC3E}">
        <p14:creationId xmlns:p14="http://schemas.microsoft.com/office/powerpoint/2010/main" val="123891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B319D8-CEC2-44A6-878E-EB2A283546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07" y="901608"/>
            <a:ext cx="7260251" cy="3418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7478C4-04D4-4405-AC71-85187C70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1913" y="-94654"/>
            <a:ext cx="8596668" cy="1320800"/>
          </a:xfrm>
        </p:spPr>
        <p:txBody>
          <a:bodyPr/>
          <a:lstStyle/>
          <a:p>
            <a:r>
              <a:rPr lang="en-US" dirty="0"/>
              <a:t>Reference Detector PID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A49931E-7CE1-4835-A3A0-E50566964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116" y="4393390"/>
            <a:ext cx="8596668" cy="2359747"/>
          </a:xfrm>
        </p:spPr>
        <p:txBody>
          <a:bodyPr/>
          <a:lstStyle/>
          <a:p>
            <a:r>
              <a:rPr lang="en-US" dirty="0"/>
              <a:t>PID often requires a multi-detector approach in each aperture.</a:t>
            </a:r>
          </a:p>
          <a:p>
            <a:pPr lvl="1"/>
            <a:r>
              <a:rPr lang="en-US" dirty="0"/>
              <a:t>Many technologies have a “band” sensitivity:</a:t>
            </a:r>
          </a:p>
          <a:p>
            <a:pPr lvl="2"/>
            <a:r>
              <a:rPr lang="en-US" dirty="0" err="1"/>
              <a:t>dE</a:t>
            </a:r>
            <a:r>
              <a:rPr lang="en-US" dirty="0"/>
              <a:t>/dx band crossings greatly assisted by TOF.</a:t>
            </a:r>
          </a:p>
          <a:p>
            <a:pPr lvl="2"/>
            <a:r>
              <a:rPr lang="en-US" dirty="0" err="1"/>
              <a:t>hID</a:t>
            </a:r>
            <a:r>
              <a:rPr lang="en-US" dirty="0"/>
              <a:t> Cherenkov is complete only above Kaon threshold (K-proton separation)</a:t>
            </a:r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5830CA-D34C-4C8C-9707-E401FCE6CEBA}"/>
              </a:ext>
            </a:extLst>
          </p:cNvPr>
          <p:cNvSpPr txBox="1"/>
          <p:nvPr/>
        </p:nvSpPr>
        <p:spPr>
          <a:xfrm>
            <a:off x="369116" y="624555"/>
            <a:ext cx="31749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Rolf’s Presentation Yesterday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ECFA95-B62C-4D77-ABDC-3AAA6BC9D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6019" y="3722878"/>
            <a:ext cx="3736028" cy="18072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AA072B-7166-4277-8DDE-A468F21591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019" y="316197"/>
            <a:ext cx="3736028" cy="322262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E4EC2758-E2EF-418E-BAB7-756C2E54CF1E}"/>
              </a:ext>
            </a:extLst>
          </p:cNvPr>
          <p:cNvSpPr/>
          <p:nvPr/>
        </p:nvSpPr>
        <p:spPr>
          <a:xfrm>
            <a:off x="10058401" y="1988190"/>
            <a:ext cx="335560" cy="2600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CD0BAFB-F9AC-4148-964F-8A75AE15685B}"/>
              </a:ext>
            </a:extLst>
          </p:cNvPr>
          <p:cNvSpPr/>
          <p:nvPr/>
        </p:nvSpPr>
        <p:spPr>
          <a:xfrm>
            <a:off x="10542442" y="1968954"/>
            <a:ext cx="335560" cy="2600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0C77EC-ECA0-4226-8143-97AA15285F22}"/>
              </a:ext>
            </a:extLst>
          </p:cNvPr>
          <p:cNvSpPr/>
          <p:nvPr/>
        </p:nvSpPr>
        <p:spPr>
          <a:xfrm>
            <a:off x="11122948" y="1968953"/>
            <a:ext cx="335560" cy="2600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A964AB-E127-4AFB-81C9-E13BDA92B037}"/>
              </a:ext>
            </a:extLst>
          </p:cNvPr>
          <p:cNvSpPr/>
          <p:nvPr/>
        </p:nvSpPr>
        <p:spPr>
          <a:xfrm>
            <a:off x="9133924" y="2002012"/>
            <a:ext cx="335560" cy="2600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256285-3B12-4751-B1A2-BC632786DB1E}"/>
              </a:ext>
            </a:extLst>
          </p:cNvPr>
          <p:cNvSpPr txBox="1"/>
          <p:nvPr/>
        </p:nvSpPr>
        <p:spPr>
          <a:xfrm>
            <a:off x="10558903" y="474481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Symbol" panose="05050102010706020507" pitchFamily="18" charset="2"/>
              </a:rPr>
              <a:t>b</a:t>
            </a:r>
            <a:r>
              <a:rPr lang="en-US" dirty="0">
                <a:solidFill>
                  <a:srgbClr val="FF0000"/>
                </a:solidFill>
              </a:rPr>
              <a:t> ~ 0.7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4C6FD2A-8D49-4007-A86F-494CF22697BC}"/>
              </a:ext>
            </a:extLst>
          </p:cNvPr>
          <p:cNvCxnSpPr/>
          <p:nvPr/>
        </p:nvCxnSpPr>
        <p:spPr>
          <a:xfrm>
            <a:off x="10997967" y="901608"/>
            <a:ext cx="292761" cy="1025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D63CFE9-5196-416E-92D7-1F7120F3F9A5}"/>
              </a:ext>
            </a:extLst>
          </p:cNvPr>
          <p:cNvCxnSpPr>
            <a:stCxn id="16" idx="2"/>
          </p:cNvCxnSpPr>
          <p:nvPr/>
        </p:nvCxnSpPr>
        <p:spPr>
          <a:xfrm flipH="1">
            <a:off x="10710222" y="843813"/>
            <a:ext cx="298484" cy="10836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F43668C4-A1DC-47A1-B882-236FC01C1A0C}"/>
              </a:ext>
            </a:extLst>
          </p:cNvPr>
          <p:cNvSpPr/>
          <p:nvPr/>
        </p:nvSpPr>
        <p:spPr>
          <a:xfrm>
            <a:off x="10631200" y="4219661"/>
            <a:ext cx="377505" cy="971913"/>
          </a:xfrm>
          <a:prstGeom prst="rect">
            <a:avLst/>
          </a:prstGeom>
          <a:solidFill>
            <a:srgbClr val="5FCBEF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79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A8F2-6258-4BFC-91EA-0E7563AA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673916"/>
          </a:xfrm>
        </p:spPr>
        <p:txBody>
          <a:bodyPr/>
          <a:lstStyle/>
          <a:p>
            <a:r>
              <a:rPr lang="en-US" dirty="0"/>
              <a:t>Forward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9CFFD-CCD7-4D5E-B646-931438D02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964" y="5064609"/>
            <a:ext cx="8596668" cy="1654973"/>
          </a:xfrm>
        </p:spPr>
        <p:txBody>
          <a:bodyPr/>
          <a:lstStyle/>
          <a:p>
            <a:r>
              <a:rPr lang="en-US" dirty="0"/>
              <a:t>Cherenkov is only route to PID at extreme momentum.</a:t>
            </a:r>
          </a:p>
          <a:p>
            <a:r>
              <a:rPr lang="en-US" dirty="0"/>
              <a:t>Layered indices to combat high threshold in low index material.</a:t>
            </a:r>
          </a:p>
          <a:p>
            <a:r>
              <a:rPr lang="en-US" dirty="0"/>
              <a:t>Dual-RICH internally does two ranges.</a:t>
            </a:r>
          </a:p>
          <a:p>
            <a:r>
              <a:rPr lang="en-US" dirty="0"/>
              <a:t>LAPPD is present best TOF (OK in end caps, B-field trouble in barrel).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DF49F9-5997-49FD-80FA-687C5E5C2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274"/>
          <a:stretch/>
        </p:blipFill>
        <p:spPr>
          <a:xfrm>
            <a:off x="0" y="596164"/>
            <a:ext cx="9629775" cy="440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C3D3B-99C4-46FA-8E81-253F736E8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12" b="29366"/>
          <a:stretch/>
        </p:blipFill>
        <p:spPr>
          <a:xfrm>
            <a:off x="0" y="2043790"/>
            <a:ext cx="9629775" cy="436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F54011E-F7A0-43DA-BAA1-8D49EE15FC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84" b="38312"/>
          <a:stretch/>
        </p:blipFill>
        <p:spPr>
          <a:xfrm>
            <a:off x="996" y="1037111"/>
            <a:ext cx="9629775" cy="10066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136B8E-F399-498C-8A31-B571C7923584}"/>
              </a:ext>
            </a:extLst>
          </p:cNvPr>
          <p:cNvSpPr/>
          <p:nvPr/>
        </p:nvSpPr>
        <p:spPr>
          <a:xfrm>
            <a:off x="1187777" y="2292341"/>
            <a:ext cx="8191893" cy="155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271817-5B4D-4EF0-AC77-71C9A8C3E9E1}"/>
              </a:ext>
            </a:extLst>
          </p:cNvPr>
          <p:cNvSpPr/>
          <p:nvPr/>
        </p:nvSpPr>
        <p:spPr>
          <a:xfrm>
            <a:off x="1187776" y="1856114"/>
            <a:ext cx="8191893" cy="155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4DCF92-5B3A-424D-A820-25B4FEBE412F}"/>
              </a:ext>
            </a:extLst>
          </p:cNvPr>
          <p:cNvSpPr/>
          <p:nvPr/>
        </p:nvSpPr>
        <p:spPr>
          <a:xfrm>
            <a:off x="1187775" y="1055159"/>
            <a:ext cx="8191893" cy="155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8E19BD-2A29-4AE1-9D7E-FACC801CB6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1"/>
          <a:stretch/>
        </p:blipFill>
        <p:spPr>
          <a:xfrm>
            <a:off x="9532867" y="685846"/>
            <a:ext cx="2567374" cy="176234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3D7EAE-0685-47FB-9CB9-89E9627B2CD7}"/>
              </a:ext>
            </a:extLst>
          </p:cNvPr>
          <p:cNvSpPr/>
          <p:nvPr/>
        </p:nvSpPr>
        <p:spPr>
          <a:xfrm>
            <a:off x="9831897" y="914401"/>
            <a:ext cx="1912690" cy="492852"/>
          </a:xfrm>
          <a:prstGeom prst="rect">
            <a:avLst/>
          </a:prstGeom>
          <a:solidFill>
            <a:srgbClr val="EFFB5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B6EFC4C-729D-45ED-8224-764AB55A3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074" y="2608487"/>
            <a:ext cx="3705879" cy="22467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4418121-A5D0-4B9E-8F49-73AAB1A1F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9748" y="2608487"/>
            <a:ext cx="4496920" cy="2355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0861565-99F3-4D0E-BA8E-BE9D9F106A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9830" y="3224094"/>
            <a:ext cx="3219172" cy="136119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B4BBDB-BD34-4A4C-9BAC-B90A29C0C62D}"/>
              </a:ext>
            </a:extLst>
          </p:cNvPr>
          <p:cNvSpPr txBox="1"/>
          <p:nvPr/>
        </p:nvSpPr>
        <p:spPr>
          <a:xfrm>
            <a:off x="8683463" y="2854131"/>
            <a:ext cx="3245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LAPPD - TOF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33B176-93DA-4E2F-8414-829A3F7BFB54}"/>
              </a:ext>
            </a:extLst>
          </p:cNvPr>
          <p:cNvSpPr txBox="1"/>
          <p:nvPr/>
        </p:nvSpPr>
        <p:spPr>
          <a:xfrm>
            <a:off x="8683463" y="4585287"/>
            <a:ext cx="32455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Current World’s Best Timing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97CC70-43A2-45AC-B2BE-BCBD435B9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0799" y="5010921"/>
            <a:ext cx="3031201" cy="186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82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51C5A-FF70-4F03-B6D4-DE15C9379737}"/>
              </a:ext>
            </a:extLst>
          </p:cNvPr>
          <p:cNvSpPr txBox="1">
            <a:spLocks/>
          </p:cNvSpPr>
          <p:nvPr/>
        </p:nvSpPr>
        <p:spPr>
          <a:xfrm>
            <a:off x="0" y="-41195"/>
            <a:ext cx="9128410" cy="6178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800" dirty="0">
                <a:latin typeface="Avenir Roman" panose="02000503020000020003" pitchFamily="2" charset="0"/>
                <a:cs typeface="Avenir Black"/>
              </a:rPr>
              <a:t>Hadron End:  Dual RICH</a:t>
            </a:r>
            <a:endParaRPr lang="en-US" sz="380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AED087-1DB7-4169-A81E-5071FF0E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589" y="144766"/>
            <a:ext cx="4939034" cy="25867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4DADB2-300B-4BA9-8FFF-1F04E749DC51}"/>
              </a:ext>
            </a:extLst>
          </p:cNvPr>
          <p:cNvSpPr/>
          <p:nvPr/>
        </p:nvSpPr>
        <p:spPr>
          <a:xfrm>
            <a:off x="124393" y="954243"/>
            <a:ext cx="338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Cherenkov radiator</a:t>
            </a:r>
          </a:p>
          <a:p>
            <a:pPr marL="677863" indent="-620713"/>
            <a:r>
              <a:rPr lang="it-IT" sz="1400" dirty="0">
                <a:solidFill>
                  <a:srgbClr val="595959"/>
                </a:solidFill>
                <a:latin typeface="Avenir Book" panose="02000503020000020003" pitchFamily="2" charset="0"/>
              </a:rPr>
              <a:t>○ Refractive Index </a:t>
            </a:r>
          </a:p>
          <a:p>
            <a:pPr marL="490538" indent="-433388"/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n = 1.02 (aerogel)   1.0008 (C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2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F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6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</a:t>
            </a:r>
          </a:p>
          <a:p>
            <a:r>
              <a:rPr lang="it-IT" sz="1400" dirty="0">
                <a:solidFill>
                  <a:srgbClr val="595959"/>
                </a:solidFill>
                <a:latin typeface="Avenir Book" panose="02000503020000020003" pitchFamily="2" charset="0"/>
              </a:rPr>
              <a:t>○ Length of the radiator </a:t>
            </a:r>
          </a:p>
          <a:p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L = 4 cm (aerogel) , 160 cm (C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2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F</a:t>
            </a:r>
            <a:r>
              <a:rPr lang="it-IT" sz="1400" baseline="-25000" dirty="0">
                <a:solidFill>
                  <a:srgbClr val="3C78D9"/>
                </a:solidFill>
                <a:latin typeface="Avenir Book" panose="02000503020000020003" pitchFamily="2" charset="0"/>
              </a:rPr>
              <a:t>6</a:t>
            </a:r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Mirrors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Photon Detector</a:t>
            </a:r>
          </a:p>
          <a:p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3 mm pixel size; 200-500 nm MAPMT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A71C00"/>
                </a:solidFill>
                <a:latin typeface="Avenir Book" panose="02000503020000020003" pitchFamily="2" charset="0"/>
              </a:rPr>
              <a:t>Particle Generation</a:t>
            </a:r>
          </a:p>
          <a:p>
            <a:r>
              <a:rPr lang="it-IT" sz="1400" dirty="0">
                <a:solidFill>
                  <a:srgbClr val="3C78D9"/>
                </a:solidFill>
                <a:latin typeface="Avenir Book" panose="02000503020000020003" pitchFamily="2" charset="0"/>
              </a:rPr>
              <a:t>Originate from the vertex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BCCBF-CC1B-4F28-BBBE-F13C96559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" y="3601327"/>
            <a:ext cx="5892800" cy="321360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D3B2A7E-60DB-4AE6-BB2D-32EDEB701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786" y="312873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E15B9-D4B5-4D2F-A1E5-E5523274B303}"/>
              </a:ext>
            </a:extLst>
          </p:cNvPr>
          <p:cNvSpPr/>
          <p:nvPr/>
        </p:nvSpPr>
        <p:spPr>
          <a:xfrm>
            <a:off x="5923931" y="2808386"/>
            <a:ext cx="315957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Exquisite detail in simulation.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AI-based optimization.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Uses constant external angular resolution assumption.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it-IT" sz="1600" dirty="0">
                <a:latin typeface="Avenir Book" panose="02000503020000020003" pitchFamily="2" charset="0"/>
              </a:rPr>
              <a:t>Similar external constraint assumed as deduced for separate gas &amp; aerogel RICHes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61E6DA-DCC6-4484-889B-18AF57594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4511" y="5498972"/>
            <a:ext cx="1739909" cy="662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662CEC-9169-49F5-BC50-0B259B3AE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5614" y="2779838"/>
            <a:ext cx="2719137" cy="2331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AD93CE-F5B0-4DF1-B85C-E5E1B47963AE}"/>
              </a:ext>
            </a:extLst>
          </p:cNvPr>
          <p:cNvSpPr txBox="1"/>
          <p:nvPr/>
        </p:nvSpPr>
        <p:spPr>
          <a:xfrm>
            <a:off x="9145614" y="3327961"/>
            <a:ext cx="2389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Tracking maybe tolerates ~2X sim</a:t>
            </a:r>
            <a:br>
              <a:rPr lang="en-US" dirty="0"/>
            </a:br>
            <a:r>
              <a:rPr lang="en-US" dirty="0"/>
              <a:t>(0.5 – 1.0 </a:t>
            </a:r>
            <a:r>
              <a:rPr lang="en-US" dirty="0" err="1"/>
              <a:t>mrad</a:t>
            </a:r>
            <a:r>
              <a:rPr lang="en-US" dirty="0"/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32A4F0-4505-49D2-9E9D-38A247A92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9606" y="620292"/>
            <a:ext cx="3705879" cy="22467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0D91B4F-4F87-4BAB-885F-CD9576FA07CB}"/>
              </a:ext>
            </a:extLst>
          </p:cNvPr>
          <p:cNvSpPr txBox="1"/>
          <p:nvPr/>
        </p:nvSpPr>
        <p:spPr>
          <a:xfrm>
            <a:off x="6930641" y="5965986"/>
            <a:ext cx="41880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NOTE:  PMTs to the side makes optical aberration (“Emission”) dominant</a:t>
            </a:r>
          </a:p>
        </p:txBody>
      </p:sp>
    </p:spTree>
    <p:extLst>
      <p:ext uri="{BB962C8B-B14F-4D97-AF65-F5344CB8AC3E}">
        <p14:creationId xmlns:p14="http://schemas.microsoft.com/office/powerpoint/2010/main" val="141609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B7730-0FEA-4895-8F96-F1E9BD42D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/>
          <a:lstStyle/>
          <a:p>
            <a:r>
              <a:rPr lang="en-US" dirty="0"/>
              <a:t>Backward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407B8-12EC-43F7-A366-1828F44BF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907" y="5305497"/>
            <a:ext cx="7882853" cy="1234470"/>
          </a:xfrm>
        </p:spPr>
        <p:txBody>
          <a:bodyPr/>
          <a:lstStyle/>
          <a:p>
            <a:r>
              <a:rPr lang="en-US" dirty="0" err="1"/>
              <a:t>mRICH</a:t>
            </a:r>
            <a:r>
              <a:rPr lang="en-US" dirty="0"/>
              <a:t> viable in Forward and Backward.</a:t>
            </a:r>
          </a:p>
          <a:p>
            <a:r>
              <a:rPr lang="en-US" dirty="0"/>
              <a:t>Aerogel radiator “medium” momentum.</a:t>
            </a:r>
          </a:p>
          <a:p>
            <a:r>
              <a:rPr lang="en-US" dirty="0" err="1"/>
              <a:t>dRICH</a:t>
            </a:r>
            <a:r>
              <a:rPr lang="en-US" dirty="0"/>
              <a:t> great performance, but space-challenged.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9B094-05BA-45E2-81F7-426E26F0C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0274"/>
          <a:stretch/>
        </p:blipFill>
        <p:spPr>
          <a:xfrm>
            <a:off x="0" y="715009"/>
            <a:ext cx="9629775" cy="4409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AF508E-AD6C-45AB-8D56-1BBB9AE0B7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012" b="29366"/>
          <a:stretch/>
        </p:blipFill>
        <p:spPr>
          <a:xfrm>
            <a:off x="0" y="2162635"/>
            <a:ext cx="9629775" cy="436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CA542C-0E02-451F-BF9C-D316731C78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484" b="38312"/>
          <a:stretch/>
        </p:blipFill>
        <p:spPr>
          <a:xfrm>
            <a:off x="996" y="1155956"/>
            <a:ext cx="9629775" cy="10066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E61D4BA-F6D6-4403-86A4-F27D91969AAD}"/>
              </a:ext>
            </a:extLst>
          </p:cNvPr>
          <p:cNvSpPr/>
          <p:nvPr/>
        </p:nvSpPr>
        <p:spPr>
          <a:xfrm>
            <a:off x="1187777" y="2198949"/>
            <a:ext cx="8191893" cy="155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7EA23D8-FD31-4F9C-9942-102D52BD6B8C}"/>
              </a:ext>
            </a:extLst>
          </p:cNvPr>
          <p:cNvSpPr/>
          <p:nvPr/>
        </p:nvSpPr>
        <p:spPr>
          <a:xfrm>
            <a:off x="1187777" y="1208015"/>
            <a:ext cx="8191893" cy="7223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A6AF47-A3B1-4A3B-86F9-9DD0DE5F6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11"/>
          <a:stretch/>
        </p:blipFill>
        <p:spPr>
          <a:xfrm>
            <a:off x="9532869" y="836522"/>
            <a:ext cx="2567374" cy="17623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664F53-E0B9-4B62-B8F4-F44B84881125}"/>
              </a:ext>
            </a:extLst>
          </p:cNvPr>
          <p:cNvSpPr/>
          <p:nvPr/>
        </p:nvSpPr>
        <p:spPr>
          <a:xfrm>
            <a:off x="9840286" y="1937857"/>
            <a:ext cx="1912690" cy="492852"/>
          </a:xfrm>
          <a:prstGeom prst="rect">
            <a:avLst/>
          </a:prstGeom>
          <a:solidFill>
            <a:srgbClr val="EFFB53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60B72E-DE35-4616-BD65-774A3F669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76" y="2743914"/>
            <a:ext cx="4567749" cy="2294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1780A4-A8F1-4F7B-BEBE-45596F95E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0178" y="2683368"/>
            <a:ext cx="3498209" cy="21145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20093B-1AA5-44FE-8A8B-9472FA577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2035" y="2918296"/>
            <a:ext cx="3498208" cy="17542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5C062E1-D6C0-4B01-93E2-EAFA7EDD4E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44344" y="4991945"/>
            <a:ext cx="2847656" cy="186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B943-7822-4208-A3CA-B8DAB7119003}"/>
              </a:ext>
            </a:extLst>
          </p:cNvPr>
          <p:cNvSpPr txBox="1">
            <a:spLocks/>
          </p:cNvSpPr>
          <p:nvPr/>
        </p:nvSpPr>
        <p:spPr>
          <a:xfrm>
            <a:off x="0" y="-73525"/>
            <a:ext cx="9128410" cy="61783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Avenir Roman" panose="02000503020000020003" pitchFamily="2" charset="0"/>
                <a:ea typeface="+mj-ea"/>
                <a:cs typeface="Avenir Black"/>
              </a:rPr>
              <a:t>Electron Arm:  Modular RICH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Roman" panose="02000503020000020003" pitchFamily="2" charset="0"/>
              <a:ea typeface="+mj-ea"/>
              <a:cs typeface="Avenir Black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C02A2-E6BA-4519-B39A-623945226773}"/>
              </a:ext>
            </a:extLst>
          </p:cNvPr>
          <p:cNvSpPr/>
          <p:nvPr/>
        </p:nvSpPr>
        <p:spPr>
          <a:xfrm>
            <a:off x="328427" y="616714"/>
            <a:ext cx="52283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A71C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Cherenkov radiator </a:t>
            </a:r>
          </a:p>
          <a:p>
            <a:pPr marL="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C78D9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(Aerogel) refractive index, n = 1.03</a:t>
            </a:r>
          </a:p>
          <a:p>
            <a:pPr marL="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C78D9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Length of the radiator, L = 3cm</a:t>
            </a:r>
          </a:p>
          <a:p>
            <a:pPr marL="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C78D9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lens with focal length, 𝑓= 6”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A71C00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Photon Detector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rgbClr val="3C78D9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3 mm pixel size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6B52ACD-6537-47BE-AB71-28A67886A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27" y="2387438"/>
            <a:ext cx="3938773" cy="34806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2D75336-E4F6-46D2-AE04-149DE76A765C}"/>
              </a:ext>
            </a:extLst>
          </p:cNvPr>
          <p:cNvSpPr txBox="1"/>
          <p:nvPr/>
        </p:nvSpPr>
        <p:spPr>
          <a:xfrm>
            <a:off x="7047643" y="6488668"/>
            <a:ext cx="514435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NOTE:  Similar performance to aerogel in dRICH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8274757-BD6B-46B8-884D-F75F49C1FA19}"/>
              </a:ext>
            </a:extLst>
          </p:cNvPr>
          <p:cNvSpPr txBox="1">
            <a:spLocks/>
          </p:cNvSpPr>
          <p:nvPr/>
        </p:nvSpPr>
        <p:spPr>
          <a:xfrm>
            <a:off x="4933952" y="3843989"/>
            <a:ext cx="5981700" cy="2475607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Hadron ID requirements relaxed…aerogel only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Additionally require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eID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~ 4GeV/c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Modular RICH focused by Fresnel Lens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Sharp image improves resolution.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Transmission of lens combats dispersion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Provides TOF with suitable readout device (LAPPD)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68E73-41BD-4E31-9C3D-832F329A9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899" y="641289"/>
            <a:ext cx="5228364" cy="3118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2B6C9C-9228-4DA3-80CA-426F5598EA2B}"/>
              </a:ext>
            </a:extLst>
          </p:cNvPr>
          <p:cNvSpPr txBox="1"/>
          <p:nvPr/>
        </p:nvSpPr>
        <p:spPr>
          <a:xfrm>
            <a:off x="8566734" y="3120705"/>
            <a:ext cx="1485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Intrinsic TOF</a:t>
            </a:r>
          </a:p>
        </p:txBody>
      </p:sp>
    </p:spTree>
    <p:extLst>
      <p:ext uri="{BB962C8B-B14F-4D97-AF65-F5344CB8AC3E}">
        <p14:creationId xmlns:p14="http://schemas.microsoft.com/office/powerpoint/2010/main" val="335798939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</TotalTime>
  <Words>1081</Words>
  <Application>Microsoft Office PowerPoint</Application>
  <PresentationFormat>Widescreen</PresentationFormat>
  <Paragraphs>166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Arial Black</vt:lpstr>
      <vt:lpstr>Avenir Book</vt:lpstr>
      <vt:lpstr>Avenir Roman</vt:lpstr>
      <vt:lpstr>Calibri</vt:lpstr>
      <vt:lpstr>Cambria Math</vt:lpstr>
      <vt:lpstr>Symbol</vt:lpstr>
      <vt:lpstr>Trebuchet MS</vt:lpstr>
      <vt:lpstr>Wingdings 3</vt:lpstr>
      <vt:lpstr>Facet</vt:lpstr>
      <vt:lpstr>PID in the Yellow Report Status and Beyond</vt:lpstr>
      <vt:lpstr>Outline</vt:lpstr>
      <vt:lpstr>Status of the PID Section</vt:lpstr>
      <vt:lpstr>Reference Detector and Beyond</vt:lpstr>
      <vt:lpstr>Reference Detector PID</vt:lpstr>
      <vt:lpstr>Forward Direction</vt:lpstr>
      <vt:lpstr>PowerPoint Presentation</vt:lpstr>
      <vt:lpstr>Backward Direction</vt:lpstr>
      <vt:lpstr>PowerPoint Presentation</vt:lpstr>
      <vt:lpstr>eID by Transition Radiation (TRD)</vt:lpstr>
      <vt:lpstr>Barrel</vt:lpstr>
      <vt:lpstr>PowerPoint Presentation</vt:lpstr>
      <vt:lpstr>hpDIRC Performance Simulations</vt:lpstr>
      <vt:lpstr>Speculative Cluster Counting Concept</vt:lpstr>
      <vt:lpstr>Long Shadow Detector -- LSD</vt:lpstr>
      <vt:lpstr>Photon Detection Technologies</vt:lpstr>
      <vt:lpstr>Summary and Outlook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 in the Yellow Report Status and Beyond</dc:title>
  <dc:creator>Thomas Hemmick</dc:creator>
  <cp:lastModifiedBy>Thomas Hemmick</cp:lastModifiedBy>
  <cp:revision>15</cp:revision>
  <dcterms:created xsi:type="dcterms:W3CDTF">2020-11-20T14:45:09Z</dcterms:created>
  <dcterms:modified xsi:type="dcterms:W3CDTF">2020-11-20T17:01:15Z</dcterms:modified>
</cp:coreProperties>
</file>