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96" r:id="rId5"/>
    <p:sldId id="1359" r:id="rId6"/>
    <p:sldId id="1360" r:id="rId7"/>
    <p:sldId id="1358" r:id="rId8"/>
    <p:sldId id="1354" r:id="rId9"/>
    <p:sldId id="1353" r:id="rId10"/>
    <p:sldId id="1361" r:id="rId11"/>
    <p:sldId id="1356" r:id="rId12"/>
    <p:sldId id="135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lf Ent" initials="RE" lastIdx="1" clrIdx="0">
    <p:extLst>
      <p:ext uri="{19B8F6BF-5375-455C-9EA6-DF929625EA0E}">
        <p15:presenceInfo xmlns:p15="http://schemas.microsoft.com/office/powerpoint/2012/main" userId="Rolf En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0000CC"/>
    <a:srgbClr val="005493"/>
    <a:srgbClr val="0033CC"/>
    <a:srgbClr val="000099"/>
    <a:srgbClr val="FF40FF"/>
    <a:srgbClr val="008F00"/>
    <a:srgbClr val="FFFD78"/>
    <a:srgbClr val="2F528F"/>
    <a:srgbClr val="D88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55" autoAdjust="0"/>
    <p:restoredTop sz="94646"/>
  </p:normalViewPr>
  <p:slideViewPr>
    <p:cSldViewPr snapToGrid="0" snapToObjects="1">
      <p:cViewPr varScale="1">
        <p:scale>
          <a:sx n="67" d="100"/>
          <a:sy n="67" d="100"/>
        </p:scale>
        <p:origin x="1212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68C7C-DE0D-7744-9A0A-5A58AFDE7EDC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BE1642-F6EB-3F47-A209-1B38F78E7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348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6BA3CD-AB20-5043-9DFD-E54294A03D3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745EDC-326A-DC46-A236-B4FC4FF83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02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60750" y="2235148"/>
            <a:ext cx="5657609" cy="1774948"/>
          </a:xfrm>
        </p:spPr>
        <p:txBody>
          <a:bodyPr anchor="b">
            <a:normAutofit/>
          </a:bodyPr>
          <a:lstStyle>
            <a:lvl1pPr algn="r">
              <a:defRPr sz="4400" b="0" i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  <a:reflection stA="50000" endPos="50000" dist="5080" dir="5400000" sy="-100000" algn="bl" rotWithShape="0"/>
                </a:effectLst>
                <a:latin typeface="Comic Sans MS"/>
                <a:ea typeface="Arial" charset="0"/>
                <a:cs typeface="Comic Sans MS"/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03493" y="4642339"/>
            <a:ext cx="5414866" cy="580292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  <a:reflection stA="50000" endPos="50000" dist="5080" dir="5400000" sy="-100000" algn="bl" rotWithShape="0"/>
                </a:effectLst>
                <a:latin typeface="Comic Sans MS"/>
                <a:ea typeface="Arial" charset="0"/>
                <a:cs typeface="Comic Sans M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87689"/>
            <a:ext cx="9144000" cy="6004878"/>
          </a:xfrm>
        </p:spPr>
        <p:txBody>
          <a:bodyPr/>
          <a:lstStyle>
            <a:lvl1pPr marL="228600" indent="-228600">
              <a:buClr>
                <a:srgbClr val="0432FF"/>
              </a:buClr>
              <a:buFont typeface="Wingdings" charset="2"/>
              <a:buChar char="q"/>
              <a:defRPr sz="180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432FF"/>
              </a:buClr>
              <a:buFont typeface="Wingdings" charset="2"/>
              <a:buChar char="Ø"/>
              <a:defRPr sz="160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432FF"/>
              </a:buClr>
              <a:buFont typeface="Arial"/>
              <a:buChar char="•"/>
              <a:defRPr sz="140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432FF"/>
              </a:buClr>
              <a:buFont typeface="Wingdings" charset="2"/>
              <a:buChar char="ü"/>
              <a:defRPr sz="120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432FF"/>
              </a:buClr>
              <a:buFont typeface="Wingdings" charset="2"/>
              <a:buChar char="§"/>
              <a:defRPr sz="100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592567"/>
            <a:ext cx="3284168" cy="260515"/>
          </a:xfr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EIC OPA Status Review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597485"/>
            <a:ext cx="2057400" cy="260515"/>
          </a:xfrm>
        </p:spPr>
        <p:txBody>
          <a:bodyPr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93C5830-40F3-F04E-B2E3-10E6672BA8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2283"/>
            <a:ext cx="9144000" cy="584669"/>
          </a:xfrm>
        </p:spPr>
        <p:txBody>
          <a:bodyPr>
            <a:noAutofit/>
          </a:bodyPr>
          <a:lstStyle>
            <a:lvl1pPr algn="l">
              <a:defRPr sz="4000" b="0" i="0">
                <a:solidFill>
                  <a:srgbClr val="0000CC"/>
                </a:solidFill>
                <a:effectLst/>
                <a:latin typeface="+mj-lt"/>
                <a:ea typeface="Arial" charset="0"/>
                <a:cs typeface="Comic Sans M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10160"/>
            <a:ext cx="9144000" cy="584669"/>
          </a:xfrm>
        </p:spPr>
        <p:txBody>
          <a:bodyPr>
            <a:noAutofit/>
          </a:bodyPr>
          <a:lstStyle>
            <a:lvl1pPr algn="l">
              <a:defRPr sz="4000" b="0" i="0">
                <a:solidFill>
                  <a:srgbClr val="0000CC"/>
                </a:solidFill>
                <a:effectLst/>
                <a:latin typeface="+mj-lt"/>
                <a:ea typeface="Arial" charset="0"/>
                <a:cs typeface="Comic Sans M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5D4C779-986B-3B4D-8FBC-DBBC56204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597485"/>
            <a:ext cx="2057400" cy="260515"/>
          </a:xfrm>
        </p:spPr>
        <p:txBody>
          <a:bodyPr/>
          <a:lstStyle>
            <a:lvl1pPr algn="r">
              <a:defRPr sz="1200">
                <a:latin typeface="+mj-lt"/>
                <a:cs typeface="Comic Sans MS"/>
              </a:defRPr>
            </a:lvl1pPr>
          </a:lstStyle>
          <a:p>
            <a:fld id="{893C5830-40F3-F04E-B2E3-10E6672BA8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D5AFD-1BD6-4EED-83FF-9D10F0447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592567"/>
            <a:ext cx="3284168" cy="260515"/>
          </a:xfr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EIC OPA Status Review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B93735D-ABCE-C340-B377-B62A58595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1520" y="6592567"/>
            <a:ext cx="2057400" cy="260515"/>
          </a:xfrm>
        </p:spPr>
        <p:txBody>
          <a:bodyPr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93C5830-40F3-F04E-B2E3-10E6672BA8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DB15605-E467-43C4-8CD1-C6101F172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592567"/>
            <a:ext cx="3284168" cy="260515"/>
          </a:xfrm>
        </p:spPr>
        <p:txBody>
          <a:bodyPr/>
          <a:lstStyle>
            <a:lvl1pPr>
              <a:defRPr sz="1000">
                <a:latin typeface="+mj-lt"/>
                <a:cs typeface="Comic Sans MS"/>
              </a:defRPr>
            </a:lvl1pPr>
          </a:lstStyle>
          <a:p>
            <a:r>
              <a:rPr lang="en-US"/>
              <a:t>EIC OPA Status Review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48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EIC OPA Status Review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212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93C5830-40F3-F04E-B2E3-10E6672BA8F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8291F7B-3135-8E46-B568-29F110F8E932}"/>
              </a:ext>
            </a:extLst>
          </p:cNvPr>
          <p:cNvSpPr txBox="1">
            <a:spLocks/>
          </p:cNvSpPr>
          <p:nvPr userDrawn="1"/>
        </p:nvSpPr>
        <p:spPr>
          <a:xfrm>
            <a:off x="3028950" y="6592568"/>
            <a:ext cx="3086100" cy="26051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Comic Sans MS"/>
                <a:ea typeface="+mn-ea"/>
                <a:cs typeface="Comic Sans M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360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0519D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54578"/>
            <a:ext cx="9144000" cy="1476940"/>
          </a:xfrm>
        </p:spPr>
        <p:txBody>
          <a:bodyPr>
            <a:noAutofit/>
          </a:bodyPr>
          <a:lstStyle/>
          <a:p>
            <a:br>
              <a:rPr lang="en-US" sz="4000" dirty="0">
                <a:effectLst/>
                <a:latin typeface="+mj-lt"/>
              </a:rPr>
            </a:br>
            <a:br>
              <a:rPr lang="en-US" sz="4000" dirty="0">
                <a:effectLst/>
                <a:latin typeface="+mj-lt"/>
              </a:rPr>
            </a:br>
            <a:r>
              <a:rPr lang="en-US" sz="4000" dirty="0">
                <a:effectLst/>
                <a:latin typeface="+mj-lt"/>
              </a:rPr>
              <a:t>Discussion on YR Content: </a:t>
            </a:r>
            <a:r>
              <a:rPr lang="en-US" sz="4000" dirty="0">
                <a:effectLst/>
                <a:latin typeface="+mj-lt"/>
                <a:ea typeface="Times New Roman" panose="02020603050405020304" pitchFamily="18" charset="0"/>
              </a:rPr>
              <a:t>Magnetic Field Strength, Magnet Bore</a:t>
            </a:r>
            <a:endParaRPr lang="en-US" sz="4000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74420" y="3138854"/>
            <a:ext cx="4741984" cy="1792742"/>
          </a:xfrm>
        </p:spPr>
        <p:txBody>
          <a:bodyPr>
            <a:noAutofit/>
          </a:bodyPr>
          <a:lstStyle/>
          <a:p>
            <a:r>
              <a:rPr lang="en-US" dirty="0">
                <a:effectLst/>
                <a:latin typeface="+mj-lt"/>
              </a:rPr>
              <a:t>R. Rajput-Ghoshal (JLAB)</a:t>
            </a:r>
          </a:p>
          <a:p>
            <a:r>
              <a:rPr lang="en-US" dirty="0">
                <a:effectLst/>
                <a:latin typeface="+mj-lt"/>
              </a:rPr>
              <a:t>E.C. </a:t>
            </a:r>
            <a:r>
              <a:rPr lang="en-US" dirty="0" err="1">
                <a:effectLst/>
                <a:latin typeface="+mj-lt"/>
              </a:rPr>
              <a:t>Aschenauer</a:t>
            </a:r>
            <a:r>
              <a:rPr lang="en-US" dirty="0">
                <a:effectLst/>
                <a:latin typeface="+mj-lt"/>
              </a:rPr>
              <a:t> (BNL)</a:t>
            </a:r>
          </a:p>
          <a:p>
            <a:r>
              <a:rPr lang="en-US" dirty="0">
                <a:effectLst/>
                <a:latin typeface="+mj-lt"/>
              </a:rPr>
              <a:t>R. Ent (JLAB)</a:t>
            </a:r>
          </a:p>
          <a:p>
            <a:endParaRPr lang="en-US" dirty="0">
              <a:effectLst/>
              <a:latin typeface="+mj-lt"/>
            </a:endParaRPr>
          </a:p>
          <a:p>
            <a:r>
              <a:rPr lang="en-US" dirty="0">
                <a:effectLst/>
                <a:latin typeface="+mj-lt"/>
              </a:rPr>
              <a:t>EIC-UG 4</a:t>
            </a:r>
            <a:r>
              <a:rPr lang="en-US" baseline="30000" dirty="0">
                <a:effectLst/>
                <a:latin typeface="+mj-lt"/>
              </a:rPr>
              <a:t>th</a:t>
            </a:r>
            <a:r>
              <a:rPr lang="en-US" dirty="0">
                <a:effectLst/>
                <a:latin typeface="+mj-lt"/>
              </a:rPr>
              <a:t> YR Meeting </a:t>
            </a:r>
          </a:p>
          <a:p>
            <a:endParaRPr lang="en-US" dirty="0">
              <a:effectLst/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43427" y="5620887"/>
            <a:ext cx="5683251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900" dirty="0">
                <a:solidFill>
                  <a:srgbClr val="4EA5DB"/>
                </a:solidFill>
                <a:latin typeface="+mj-lt"/>
                <a:ea typeface="Arial" charset="0"/>
                <a:cs typeface="Comic Sans MS"/>
              </a:rPr>
              <a:t>Electron Ion Collider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58F8A07-0418-2544-B303-A47253F2F0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384"/>
          <a:stretch/>
        </p:blipFill>
        <p:spPr>
          <a:xfrm>
            <a:off x="5559922" y="6149222"/>
            <a:ext cx="3556482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032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026D520-4C8A-4946-92B1-16C3A5451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160"/>
            <a:ext cx="9144000" cy="948525"/>
          </a:xfrm>
        </p:spPr>
        <p:txBody>
          <a:bodyPr/>
          <a:lstStyle/>
          <a:p>
            <a:pPr algn="ctr"/>
            <a:r>
              <a:rPr lang="en-US" sz="2800" dirty="0">
                <a:latin typeface="+mj-lt"/>
              </a:rPr>
              <a:t>Detector Solenoid Magnetic Field </a:t>
            </a:r>
            <a:r>
              <a:rPr lang="en-US" sz="2800" dirty="0"/>
              <a:t>Requirements</a:t>
            </a:r>
            <a:endParaRPr lang="en-US" sz="2800" dirty="0"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CCAED5-F919-DD41-AB17-07D7079E0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21894C9-A03D-4AAC-9A01-F51DF97E49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80984"/>
            <a:ext cx="3805756" cy="3152944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2F1E529B-382B-4892-ADF3-5050E3861B0B}"/>
              </a:ext>
            </a:extLst>
          </p:cNvPr>
          <p:cNvGrpSpPr/>
          <p:nvPr/>
        </p:nvGrpSpPr>
        <p:grpSpPr>
          <a:xfrm>
            <a:off x="436544" y="3429000"/>
            <a:ext cx="7975860" cy="3011524"/>
            <a:chOff x="550844" y="3833928"/>
            <a:chExt cx="7975860" cy="3011524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2EE14165-293B-4D52-96C6-9DCB1DE87393}"/>
                </a:ext>
              </a:extLst>
            </p:cNvPr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50844" y="4073785"/>
              <a:ext cx="4197246" cy="2753393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E63B331-7E81-482B-A3AA-A84846EC4B97}"/>
                </a:ext>
              </a:extLst>
            </p:cNvPr>
            <p:cNvSpPr txBox="1"/>
            <p:nvPr/>
          </p:nvSpPr>
          <p:spPr>
            <a:xfrm>
              <a:off x="1611362" y="5983600"/>
              <a:ext cx="207620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ERD-18 Discs (1.5T)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86AF7D9F-C3B8-4FF4-8165-BA3DF47B3EE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329458" y="3833928"/>
              <a:ext cx="4197246" cy="3011524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6670C70-2F5D-4020-9C90-61C5D57CEBCB}"/>
                </a:ext>
              </a:extLst>
            </p:cNvPr>
            <p:cNvSpPr txBox="1"/>
            <p:nvPr/>
          </p:nvSpPr>
          <p:spPr>
            <a:xfrm>
              <a:off x="5475736" y="5983600"/>
              <a:ext cx="19046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ERD-18 Discs (3T)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A69889CC-7EAB-42A7-9FF7-1B41A6858EA1}"/>
              </a:ext>
            </a:extLst>
          </p:cNvPr>
          <p:cNvSpPr txBox="1"/>
          <p:nvPr/>
        </p:nvSpPr>
        <p:spPr>
          <a:xfrm>
            <a:off x="4015922" y="1792372"/>
            <a:ext cx="48613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Leading order 1/B dependence clearly can be seen (regardless of pixel size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3 T field clearly helps!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185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026D520-4C8A-4946-92B1-16C3A5451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160"/>
            <a:ext cx="9144000" cy="948525"/>
          </a:xfrm>
        </p:spPr>
        <p:txBody>
          <a:bodyPr/>
          <a:lstStyle/>
          <a:p>
            <a:pPr algn="ctr"/>
            <a:r>
              <a:rPr lang="en-US" sz="2800" dirty="0">
                <a:latin typeface="+mj-lt"/>
              </a:rPr>
              <a:t>Detector Solenoid Magnetic Field </a:t>
            </a:r>
            <a:r>
              <a:rPr lang="en-US" sz="2800" dirty="0"/>
              <a:t>Requirements</a:t>
            </a:r>
            <a:endParaRPr lang="en-US" sz="2800" dirty="0"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CCAED5-F919-DD41-AB17-07D7079E0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833A5EB-E933-42E1-86C9-09AE61440E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931525"/>
            <a:ext cx="4166886" cy="299495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80CF757-F7E2-4757-B7A7-3CE1BD1621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114" y="1931525"/>
            <a:ext cx="4166886" cy="29949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914CB9B-A971-46D0-80AA-BEF4EC075D70}"/>
              </a:ext>
            </a:extLst>
          </p:cNvPr>
          <p:cNvSpPr txBox="1"/>
          <p:nvPr/>
        </p:nvSpPr>
        <p:spPr>
          <a:xfrm>
            <a:off x="1095375" y="1209414"/>
            <a:ext cx="70199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Even with TPC hybrid baseline, 3T field and ITS3 10x10 pixel size do not always make what we would like to have (at forward pseudo-rapidity)… but 1.5 T for sure can’t reach it.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561D10-E49D-4D18-9A31-1511AA57D03D}"/>
              </a:ext>
            </a:extLst>
          </p:cNvPr>
          <p:cNvSpPr txBox="1"/>
          <p:nvPr/>
        </p:nvSpPr>
        <p:spPr>
          <a:xfrm>
            <a:off x="5743575" y="5364748"/>
            <a:ext cx="31000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Studies by </a:t>
            </a:r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Hakan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Wennlof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 et al.</a:t>
            </a:r>
          </a:p>
        </p:txBody>
      </p:sp>
    </p:spTree>
    <p:extLst>
      <p:ext uri="{BB962C8B-B14F-4D97-AF65-F5344CB8AC3E}">
        <p14:creationId xmlns:p14="http://schemas.microsoft.com/office/powerpoint/2010/main" val="2639709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026D520-4C8A-4946-92B1-16C3A5451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160"/>
            <a:ext cx="9144000" cy="948525"/>
          </a:xfrm>
        </p:spPr>
        <p:txBody>
          <a:bodyPr/>
          <a:lstStyle/>
          <a:p>
            <a:pPr algn="ctr"/>
            <a:r>
              <a:rPr lang="en-US" sz="2800" dirty="0">
                <a:latin typeface="+mj-lt"/>
              </a:rPr>
              <a:t>Detector Solenoid Magnetic Field Musings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CCAED5-F919-DD41-AB17-07D7079E0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23040B9-C0E9-4656-BEF6-723FA9B01BC4}"/>
              </a:ext>
            </a:extLst>
          </p:cNvPr>
          <p:cNvSpPr txBox="1"/>
          <p:nvPr/>
        </p:nvSpPr>
        <p:spPr>
          <a:xfrm>
            <a:off x="576264" y="1438275"/>
            <a:ext cx="7991472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main advantage of accessibility of low central solenoid fields (down to ~0.5 T) is towards the low-PT acceptance of charged-particle tracks.</a:t>
            </a:r>
          </a:p>
          <a:p>
            <a:pPr marL="285750" indent="-2857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 central field of 0.5 T roughly equates to a detection capability of charged particles down to transverse momenta of below ~0.1 GeV/c.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For example relevant for mapping the decay products of heavy-flavor mesons.</a:t>
            </a:r>
          </a:p>
          <a:p>
            <a:pPr algn="l">
              <a:spcAft>
                <a:spcPts val="600"/>
              </a:spcAft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main advantage of a 3 T versus a 1.5 T central solenoid field is for the momentum resolution of charged particles as function of pseudo-rapidity.</a:t>
            </a:r>
          </a:p>
          <a:p>
            <a:pPr marL="285750" indent="-2857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Doubling the magnetic field can lead to a reduction of the momentum resolution by a factor of ~2 from a leading order 1/B dependence.</a:t>
            </a:r>
          </a:p>
          <a:p>
            <a:pPr marL="285750" indent="-2857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This is relevant in the central region, but even more so in the forward pseudo-rapidity regions, </a:t>
            </a:r>
            <a:r>
              <a:rPr lang="en-US" sz="1600" dirty="0">
                <a:latin typeface="Symbol" panose="05050102010706020507" pitchFamily="18" charset="2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&gt; 2, where the momentum resolutions rapidly worsen.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For example, for </a:t>
            </a:r>
            <a:r>
              <a:rPr lang="en-US" sz="1600" dirty="0">
                <a:latin typeface="Symbol" panose="05050102010706020507" pitchFamily="18" charset="2"/>
                <a:cs typeface="Arial" panose="020B0604020202020204" pitchFamily="34" charset="0"/>
              </a:rPr>
              <a:t>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~ 3, a momentum resolution of ~2-3% is achievable for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pions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with momenta up to about 30 GeV/c with a 3 T central field, and only double that resolution for a 1.5 T central field.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B23EAB-BA12-48AF-805E-A419222D51ED}"/>
              </a:ext>
            </a:extLst>
          </p:cNvPr>
          <p:cNvSpPr txBox="1"/>
          <p:nvPr/>
        </p:nvSpPr>
        <p:spPr>
          <a:xfrm>
            <a:off x="6858316" y="658231"/>
            <a:ext cx="16284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aka YR Content</a:t>
            </a:r>
          </a:p>
        </p:txBody>
      </p:sp>
    </p:spTree>
    <p:extLst>
      <p:ext uri="{BB962C8B-B14F-4D97-AF65-F5344CB8AC3E}">
        <p14:creationId xmlns:p14="http://schemas.microsoft.com/office/powerpoint/2010/main" val="4244724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026D520-4C8A-4946-92B1-16C3A5451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160"/>
            <a:ext cx="9144000" cy="948525"/>
          </a:xfrm>
        </p:spPr>
        <p:txBody>
          <a:bodyPr/>
          <a:lstStyle/>
          <a:p>
            <a:pPr algn="ctr"/>
            <a:r>
              <a:rPr lang="en-US" sz="2800" dirty="0">
                <a:latin typeface="+mj-lt"/>
              </a:rPr>
              <a:t>Detector Solenoid Bore and Barrel Detector Space Needs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CCAED5-F919-DD41-AB17-07D7079E0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9899D92-777D-4E15-A957-3897F871D2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553945"/>
              </p:ext>
            </p:extLst>
          </p:nvPr>
        </p:nvGraphicFramePr>
        <p:xfrm>
          <a:off x="1603375" y="3524504"/>
          <a:ext cx="5937250" cy="1848739"/>
        </p:xfrm>
        <a:graphic>
          <a:graphicData uri="http://schemas.openxmlformats.org/drawingml/2006/table">
            <a:tbl>
              <a:tblPr firstRow="1" firstCol="1" bandRow="1"/>
              <a:tblGrid>
                <a:gridCol w="1187450">
                  <a:extLst>
                    <a:ext uri="{9D8B030D-6E8A-4147-A177-3AD203B41FA5}">
                      <a16:colId xmlns:a16="http://schemas.microsoft.com/office/drawing/2014/main" val="3207120318"/>
                    </a:ext>
                  </a:extLst>
                </a:gridCol>
                <a:gridCol w="1187450">
                  <a:extLst>
                    <a:ext uri="{9D8B030D-6E8A-4147-A177-3AD203B41FA5}">
                      <a16:colId xmlns:a16="http://schemas.microsoft.com/office/drawing/2014/main" val="3197387208"/>
                    </a:ext>
                  </a:extLst>
                </a:gridCol>
                <a:gridCol w="1187450">
                  <a:extLst>
                    <a:ext uri="{9D8B030D-6E8A-4147-A177-3AD203B41FA5}">
                      <a16:colId xmlns:a16="http://schemas.microsoft.com/office/drawing/2014/main" val="652105462"/>
                    </a:ext>
                  </a:extLst>
                </a:gridCol>
                <a:gridCol w="1187450">
                  <a:extLst>
                    <a:ext uri="{9D8B030D-6E8A-4147-A177-3AD203B41FA5}">
                      <a16:colId xmlns:a16="http://schemas.microsoft.com/office/drawing/2014/main" val="3829994635"/>
                    </a:ext>
                  </a:extLst>
                </a:gridCol>
                <a:gridCol w="1187450">
                  <a:extLst>
                    <a:ext uri="{9D8B030D-6E8A-4147-A177-3AD203B41FA5}">
                      <a16:colId xmlns:a16="http://schemas.microsoft.com/office/drawing/2014/main" val="336403062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Function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Minimum [cm]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Maximum [cm]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Minimum [cm]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Maximum [cm]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5475165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Tracking (includes 5 cm support)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All-Si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 + TPC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69069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4793085"/>
                  </a:ext>
                </a:extLst>
              </a:tr>
              <a:tr h="97155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Hadron particle identification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DIRC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956867"/>
                  </a:ext>
                </a:extLst>
              </a:tr>
              <a:tr h="971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382833"/>
                  </a:ext>
                </a:extLst>
              </a:tr>
              <a:tr h="47625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 Calorimetry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High-Resolution to achieve P &lt; 2 GeV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9596494"/>
                  </a:ext>
                </a:extLst>
              </a:tr>
              <a:tr h="469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5736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PID &amp; EMCal support structure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75430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2476872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FEE3180B-1A08-444D-B6A6-BFD6C6C551B1}"/>
              </a:ext>
            </a:extLst>
          </p:cNvPr>
          <p:cNvSpPr txBox="1"/>
          <p:nvPr/>
        </p:nvSpPr>
        <p:spPr>
          <a:xfrm>
            <a:off x="466725" y="987260"/>
            <a:ext cx="7943850" cy="2361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Tracking				all-Si maybe down to 50-60 cm,						Si + TPC = 80 cm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Tracking support structure		5 cm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Hadron particle identification		DIRC only needs 10 cm,						RICH 50 cm but better for uniformity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 Calorimetry			50 cm for high-resolution,						30 cm for less-resolution (or costly)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PID &amp; </a:t>
            </a:r>
            <a:r>
              <a:rPr lang="en-US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EMCal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support structure		10-15 cm likely enough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17BEB8C-5D1D-4E5F-B7A3-1D9D2F1D69CA}"/>
              </a:ext>
            </a:extLst>
          </p:cNvPr>
          <p:cNvSpPr txBox="1"/>
          <p:nvPr/>
        </p:nvSpPr>
        <p:spPr>
          <a:xfrm>
            <a:off x="466725" y="5674155"/>
            <a:ext cx="8277225" cy="923330"/>
          </a:xfrm>
          <a:prstGeom prst="rect">
            <a:avLst/>
          </a:prstGeom>
          <a:solidFill>
            <a:srgbClr val="0432FF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Conclusion: to fit all detectors in the existing magnet with bore 2.8 meter will be a tour de force and it is possible some functionality has to give. For a new magnet, a bore of 3.2 meter is a safer option. Only in one of these four cases, we needed 5 cm more. </a:t>
            </a:r>
          </a:p>
        </p:txBody>
      </p:sp>
    </p:spTree>
    <p:extLst>
      <p:ext uri="{BB962C8B-B14F-4D97-AF65-F5344CB8AC3E}">
        <p14:creationId xmlns:p14="http://schemas.microsoft.com/office/powerpoint/2010/main" val="1129104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026D520-4C8A-4946-92B1-16C3A5451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160"/>
            <a:ext cx="9144000" cy="1018540"/>
          </a:xfrm>
        </p:spPr>
        <p:txBody>
          <a:bodyPr/>
          <a:lstStyle/>
          <a:p>
            <a:pPr algn="ctr"/>
            <a:r>
              <a:rPr lang="en-US" sz="3200" dirty="0">
                <a:latin typeface="+mj-lt"/>
              </a:rPr>
              <a:t>Detector solenoid - Coil length and Cryostat length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CCAED5-F919-DD41-AB17-07D7079E0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759E0D8-0909-404E-B962-CE81068C2C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525" y="2758332"/>
            <a:ext cx="6902806" cy="396941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B50848F-36BE-47A5-9555-497C88CE84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380138"/>
              </p:ext>
            </p:extLst>
          </p:nvPr>
        </p:nvGraphicFramePr>
        <p:xfrm>
          <a:off x="466725" y="1028700"/>
          <a:ext cx="3943350" cy="1451864"/>
        </p:xfrm>
        <a:graphic>
          <a:graphicData uri="http://schemas.openxmlformats.org/drawingml/2006/table">
            <a:tbl>
              <a:tblPr firstRow="1" firstCol="1" bandRow="1"/>
              <a:tblGrid>
                <a:gridCol w="1971675">
                  <a:extLst>
                    <a:ext uri="{9D8B030D-6E8A-4147-A177-3AD203B41FA5}">
                      <a16:colId xmlns:a16="http://schemas.microsoft.com/office/drawing/2014/main" val="4132978061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416475607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Component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Axial length (cm)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4277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Coil end support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26857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Gap for Helium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4757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Inner Helium vessel end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68541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MLI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24658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Thermal shield end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65843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MLI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89909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Vacuum vessel end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138728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B3284FF-30CF-498C-93B4-F273F4806179}"/>
              </a:ext>
            </a:extLst>
          </p:cNvPr>
          <p:cNvSpPr txBox="1"/>
          <p:nvPr/>
        </p:nvSpPr>
        <p:spPr>
          <a:xfrm>
            <a:off x="4410075" y="967642"/>
            <a:ext cx="59663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071156-A166-4803-B046-3719692F3A26}"/>
              </a:ext>
            </a:extLst>
          </p:cNvPr>
          <p:cNvSpPr txBox="1"/>
          <p:nvPr/>
        </p:nvSpPr>
        <p:spPr>
          <a:xfrm>
            <a:off x="4993871" y="1662135"/>
            <a:ext cx="74411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12 cm</a:t>
            </a:r>
          </a:p>
        </p:txBody>
      </p: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D69807F9-DBE2-4563-B196-C494CF44FBF2}"/>
              </a:ext>
            </a:extLst>
          </p:cNvPr>
          <p:cNvCxnSpPr>
            <a:stCxn id="8" idx="3"/>
          </p:cNvCxnSpPr>
          <p:nvPr/>
        </p:nvCxnSpPr>
        <p:spPr>
          <a:xfrm>
            <a:off x="5737985" y="1831412"/>
            <a:ext cx="1081915" cy="151186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40129AE-12C7-43CC-9B8E-9F897811690F}"/>
              </a:ext>
            </a:extLst>
          </p:cNvPr>
          <p:cNvSpPr txBox="1"/>
          <p:nvPr/>
        </p:nvSpPr>
        <p:spPr>
          <a:xfrm>
            <a:off x="5984519" y="1077519"/>
            <a:ext cx="26927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Need +/- 12 cm outside coil length for cryostat length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4BBD51C-A5EF-4152-87A1-4FC930BE72CB}"/>
              </a:ext>
            </a:extLst>
          </p:cNvPr>
          <p:cNvSpPr txBox="1"/>
          <p:nvPr/>
        </p:nvSpPr>
        <p:spPr>
          <a:xfrm>
            <a:off x="466725" y="4467371"/>
            <a:ext cx="1971675" cy="20621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Illustration for:</a:t>
            </a:r>
          </a:p>
          <a:p>
            <a:pPr algn="l"/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3 m magnet bore</a:t>
            </a:r>
          </a:p>
          <a:p>
            <a:pPr algn="l"/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3 m coil length</a:t>
            </a:r>
          </a:p>
          <a:p>
            <a:pPr algn="l"/>
            <a:endParaRPr lang="en-US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4.2 m outside diameter (+1.2), and 3.24 m (+0.24) cryostat length</a:t>
            </a:r>
            <a:endParaRPr lang="en-US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870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026D520-4C8A-4946-92B1-16C3A5451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>
                <a:latin typeface="+mj-lt"/>
              </a:rPr>
              <a:t>Detector Solenoid Bore and Coil Length Musings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CCAED5-F919-DD41-AB17-07D7079E0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E228F4-5A6E-4EA6-A504-942662C4FA28}"/>
              </a:ext>
            </a:extLst>
          </p:cNvPr>
          <p:cNvSpPr txBox="1"/>
          <p:nvPr/>
        </p:nvSpPr>
        <p:spPr>
          <a:xfrm>
            <a:off x="175114" y="703670"/>
            <a:ext cx="8793771" cy="5450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eference detector: barrel region is “defined” as between pseudo-rapidity of -1 and 1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			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means that for a certain bore </a:t>
            </a:r>
            <a:r>
              <a:rPr lang="en-US" sz="16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the coil space can be </a:t>
            </a:r>
            <a:r>
              <a:rPr lang="en-US" sz="16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~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1.2*</a:t>
            </a:r>
            <a:r>
              <a:rPr lang="en-US" sz="16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285750" marR="0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new detector solenoid with a bore of 3.2 meter seems a safe assumption</a:t>
            </a: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sufficient flexibility for detector choices to satisfy EIC science requirements of good tracking and particle identification, and hermetic electromagnetic calorimetry.</a:t>
            </a: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assumes any hadronic calorimetry will be located outside the magnet coil.</a:t>
            </a: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gives a cryostat length of 3.84 meter, and a coil length of 3.6 meter, folding in the 12 cm additional need each side of the magnet coil. These numbers can be a little loose, and as required a coil length of 3.8 meter would not be a major issue.</a:t>
            </a:r>
          </a:p>
          <a:p>
            <a:pPr marL="285750" marR="0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coil/cryostat length is a delicate balance:</a:t>
            </a: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cryostat length defines the separation between the central barrel region and the forward and/or backward end cap regions.</a:t>
            </a:r>
          </a:p>
          <a:p>
            <a:pPr marL="800100" lvl="1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Space in the barrel region for detector is much more limited than in forward and backward regions, which poses limits on reaching the EIC detector requirements.</a:t>
            </a:r>
          </a:p>
          <a:p>
            <a:pPr marL="800100" lvl="1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edge of the cryostat is likely one of the regions where detector infrastructure (support, cabling, etc.) will reside, and detectors such as a Ring-Imaging Cherenkov will “flare out”, or tradeoffs between hermeticity of an electromagnetic calorimeter and a DIRC will occur.</a:t>
            </a:r>
          </a:p>
        </p:txBody>
      </p:sp>
    </p:spTree>
    <p:extLst>
      <p:ext uri="{BB962C8B-B14F-4D97-AF65-F5344CB8AC3E}">
        <p14:creationId xmlns:p14="http://schemas.microsoft.com/office/powerpoint/2010/main" val="2738403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026D520-4C8A-4946-92B1-16C3A5451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>
                <a:latin typeface="+mj-lt"/>
              </a:rPr>
              <a:t>Detector Solenoid Bore and Coil Length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CCAED5-F919-DD41-AB17-07D7079E0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E228F4-5A6E-4EA6-A504-942662C4FA28}"/>
              </a:ext>
            </a:extLst>
          </p:cNvPr>
          <p:cNvSpPr txBox="1"/>
          <p:nvPr/>
        </p:nvSpPr>
        <p:spPr>
          <a:xfrm>
            <a:off x="112104" y="2057400"/>
            <a:ext cx="9031896" cy="24316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leads us to the following magnet requirements: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Magnet field			up to 3 T, should be able to operate down to 0.5 T.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Magnet field minimum		&gt;2.5 T (a guess, this should come from the YR effort)</a:t>
            </a:r>
            <a:r>
              <a:rPr lang="en-US" sz="1800" dirty="0">
                <a:solidFill>
                  <a:srgbClr val="0432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Magnet bore			3.2 meter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Cryostat length			3.84 meter (can be loosened slightly)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Cryostat outer diameter		4.4 meter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100"/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Cryostat outer diameter (max)	4.8 meter (+1 m of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HCal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leaves 0.467 m to door height)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97B5F4-350B-4670-8111-3999D324AE40}"/>
              </a:ext>
            </a:extLst>
          </p:cNvPr>
          <p:cNvSpPr txBox="1"/>
          <p:nvPr/>
        </p:nvSpPr>
        <p:spPr>
          <a:xfrm>
            <a:off x="1647826" y="5086350"/>
            <a:ext cx="6648450" cy="584775"/>
          </a:xfrm>
          <a:prstGeom prst="rect">
            <a:avLst/>
          </a:prstGeom>
          <a:solidFill>
            <a:srgbClr val="0432FF"/>
          </a:solidFill>
          <a:ln>
            <a:solidFill>
              <a:srgbClr val="0432FF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solidFill>
                  <a:schemeClr val="bg1"/>
                </a:solidFill>
                <a:latin typeface="+mj-lt"/>
              </a:rPr>
              <a:t>* somewhere this question likely needs to be quantitatively answered, what is the science loss for up to 3T versus up to 2.5 T versus up to ? T</a:t>
            </a:r>
          </a:p>
        </p:txBody>
      </p:sp>
    </p:spTree>
    <p:extLst>
      <p:ext uri="{BB962C8B-B14F-4D97-AF65-F5344CB8AC3E}">
        <p14:creationId xmlns:p14="http://schemas.microsoft.com/office/powerpoint/2010/main" val="1657328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026D520-4C8A-4946-92B1-16C3A5451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160"/>
            <a:ext cx="9144000" cy="1009015"/>
          </a:xfrm>
        </p:spPr>
        <p:txBody>
          <a:bodyPr/>
          <a:lstStyle/>
          <a:p>
            <a:pPr algn="ctr"/>
            <a:r>
              <a:rPr lang="en-US" sz="3200" dirty="0"/>
              <a:t>Summary of some of the main requirements of the EIC detector Solenoid Magnet</a:t>
            </a:r>
            <a:endParaRPr lang="en-US" sz="3200" dirty="0"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CCAED5-F919-DD41-AB17-07D7079E0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AF91CDE-A6AC-4979-A09C-BA33DA0A4C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178" y="1295569"/>
            <a:ext cx="7531646" cy="260951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6672972-031A-4408-94A0-AE555D4F9C10}"/>
              </a:ext>
            </a:extLst>
          </p:cNvPr>
          <p:cNvSpPr txBox="1"/>
          <p:nvPr/>
        </p:nvSpPr>
        <p:spPr>
          <a:xfrm>
            <a:off x="806177" y="4181475"/>
            <a:ext cx="75316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Note: this is a subset of a larger list of magnet specifications, which Renuka Rajput-Ghoshal compiled to pass on to Lionel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Quettier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et al from CEA,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Saclay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CEA,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Saclay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confirmed interest and availability to do engineering and design for the SC solenoid magnet, both for the new solenoid (up to CD-2 at least), and to provide expertise for evaluation of the ex-BABAR/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sPHENIX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magnet. THANKS!</a:t>
            </a:r>
          </a:p>
          <a:p>
            <a:pPr algn="l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542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sz="1600" dirty="0" smtClean="0">
            <a:latin typeface="Comic Sans MS" panose="030F0902030302020204" pitchFamily="66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IC_PPT_Template_EditableTextLogos" id="{00FAD509-D349-8A47-998B-D6A9B09DAFE7}" vid="{C82AAD2E-8960-DB40-8700-990D4EEA0AB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5C501B0BC88749AE734BD500535A62" ma:contentTypeVersion="2" ma:contentTypeDescription="Create a new document." ma:contentTypeScope="" ma:versionID="2d821e9657f5360188a5edbafe626d47">
  <xsd:schema xmlns:xsd="http://www.w3.org/2001/XMLSchema" xmlns:xs="http://www.w3.org/2001/XMLSchema" xmlns:p="http://schemas.microsoft.com/office/2006/metadata/properties" xmlns:ns2="b4b929e9-23cf-4f7e-9760-c4a5469a94ae" targetNamespace="http://schemas.microsoft.com/office/2006/metadata/properties" ma:root="true" ma:fieldsID="a89b5991eb2901c47db52687223c6fb1" ns2:_="">
    <xsd:import namespace="b4b929e9-23cf-4f7e-9760-c4a5469a94ae"/>
    <xsd:element name="properties">
      <xsd:complexType>
        <xsd:sequence>
          <xsd:element name="documentManagement">
            <xsd:complexType>
              <xsd:all>
                <xsd:element ref="ns2:_x0023_" minOccurs="0"/>
                <xsd:element ref="ns2:Speaker_x0028_s_x0029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b929e9-23cf-4f7e-9760-c4a5469a94ae" elementFormDefault="qualified">
    <xsd:import namespace="http://schemas.microsoft.com/office/2006/documentManagement/types"/>
    <xsd:import namespace="http://schemas.microsoft.com/office/infopath/2007/PartnerControls"/>
    <xsd:element name="_x0023_" ma:index="8" nillable="true" ma:displayName="#" ma:format="Dropdown" ma:internalName="_x0023_" ma:percentage="FALSE">
      <xsd:simpleType>
        <xsd:restriction base="dms:Number"/>
      </xsd:simpleType>
    </xsd:element>
    <xsd:element name="Speaker_x0028_s_x0029_" ma:index="9" nillable="true" ma:displayName="Speaker(s)" ma:format="Dropdown" ma:internalName="Speaker_x0028_s_x0029_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23_ xmlns="b4b929e9-23cf-4f7e-9760-c4a5469a94ae">4</_x0023_>
    <Speaker_x0028_s_x0029_ xmlns="b4b929e9-23cf-4f7e-9760-c4a5469a94ae">R. Ent &amp; E Aschenauer</Speaker_x0028_s_x0029_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7F229A1-A544-4420-88B3-2CC71421E1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b929e9-23cf-4f7e-9760-c4a5469a94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924BEEB-651D-4969-AD10-7CB93F772ABD}">
  <ds:schemaRefs>
    <ds:schemaRef ds:uri="http://schemas.microsoft.com/office/2006/metadata/properties"/>
    <ds:schemaRef ds:uri="http://schemas.microsoft.com/office/infopath/2007/PartnerControls"/>
    <ds:schemaRef ds:uri="b4b929e9-23cf-4f7e-9760-c4a5469a94ae"/>
  </ds:schemaRefs>
</ds:datastoreItem>
</file>

<file path=customXml/itemProps3.xml><?xml version="1.0" encoding="utf-8"?>
<ds:datastoreItem xmlns:ds="http://schemas.openxmlformats.org/officeDocument/2006/customXml" ds:itemID="{C75403E4-1B08-43F6-9B13-B30CBD633C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791</TotalTime>
  <Words>1119</Words>
  <Application>Microsoft Office PowerPoint</Application>
  <PresentationFormat>On-screen Show (4:3)</PresentationFormat>
  <Paragraphs>117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Comic Sans MS</vt:lpstr>
      <vt:lpstr>Courier New</vt:lpstr>
      <vt:lpstr>Symbol</vt:lpstr>
      <vt:lpstr>Wingdings</vt:lpstr>
      <vt:lpstr>Office Theme</vt:lpstr>
      <vt:lpstr>  Discussion on YR Content: Magnetic Field Strength, Magnet Bore</vt:lpstr>
      <vt:lpstr>Detector Solenoid Magnetic Field Requirements</vt:lpstr>
      <vt:lpstr>Detector Solenoid Magnetic Field Requirements</vt:lpstr>
      <vt:lpstr>Detector Solenoid Magnetic Field Musings</vt:lpstr>
      <vt:lpstr>Detector Solenoid Bore and Barrel Detector Space Needs</vt:lpstr>
      <vt:lpstr>Detector solenoid - Coil length and Cryostat length</vt:lpstr>
      <vt:lpstr>Detector Solenoid Bore and Coil Length Musings</vt:lpstr>
      <vt:lpstr>Detector Solenoid Bore and Coil Length</vt:lpstr>
      <vt:lpstr>Summary of some of the main requirements of the EIC detector Solenoid Magnet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Next Steps in Planning for the   experimental equipment</dc:title>
  <dc:creator>Elke-Caroline Aschenauer</dc:creator>
  <cp:lastModifiedBy>Rolf Ent</cp:lastModifiedBy>
  <cp:revision>24</cp:revision>
  <dcterms:created xsi:type="dcterms:W3CDTF">2020-09-18T15:13:57Z</dcterms:created>
  <dcterms:modified xsi:type="dcterms:W3CDTF">2020-11-19T22:16:38Z</dcterms:modified>
</cp:coreProperties>
</file>