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sldIdLst>
    <p:sldId id="256" r:id="rId5"/>
    <p:sldId id="258" r:id="rId6"/>
    <p:sldId id="278" r:id="rId7"/>
    <p:sldId id="259" r:id="rId8"/>
    <p:sldId id="265" r:id="rId9"/>
    <p:sldId id="268" r:id="rId10"/>
    <p:sldId id="280" r:id="rId11"/>
    <p:sldId id="269" r:id="rId12"/>
    <p:sldId id="260" r:id="rId13"/>
    <p:sldId id="281" r:id="rId14"/>
    <p:sldId id="262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735FF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44"/>
    <p:restoredTop sz="94646"/>
  </p:normalViewPr>
  <p:slideViewPr>
    <p:cSldViewPr snapToGrid="0" snapToObjects="1">
      <p:cViewPr varScale="1">
        <p:scale>
          <a:sx n="113" d="100"/>
          <a:sy n="113" d="100"/>
        </p:scale>
        <p:origin x="122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255C-AFDB-4D22-8373-2F4CFC10746D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E146D-72E3-4D17-8794-005420F3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7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00192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6200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6200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8538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43300" y="6349480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631031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3069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336954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4BE9006-42DF-4C65-9314-FEB6DE8658B3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1F7AFC-E7DF-47B5-8351-8143A48E09EB}"/>
              </a:ext>
            </a:extLst>
          </p:cNvPr>
          <p:cNvSpPr txBox="1"/>
          <p:nvPr/>
        </p:nvSpPr>
        <p:spPr>
          <a:xfrm>
            <a:off x="2790614" y="1717767"/>
            <a:ext cx="59661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Complementarity: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2nd </a:t>
            </a:r>
            <a:r>
              <a:rPr lang="en-US" sz="3600" dirty="0">
                <a:solidFill>
                  <a:schemeClr val="bg1"/>
                </a:solidFill>
              </a:rPr>
              <a:t>IR </a:t>
            </a:r>
            <a:r>
              <a:rPr lang="en-US" sz="3600" dirty="0" smtClean="0">
                <a:solidFill>
                  <a:schemeClr val="bg1"/>
                </a:solidFill>
              </a:rPr>
              <a:t>design considerations</a:t>
            </a:r>
          </a:p>
          <a:p>
            <a:pPr algn="r"/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Vasiliy Morozov 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on behalf of 2</a:t>
            </a:r>
            <a:r>
              <a:rPr lang="en-US" sz="2800" baseline="30000" dirty="0" smtClean="0">
                <a:solidFill>
                  <a:schemeClr val="bg1"/>
                </a:solidFill>
              </a:rPr>
              <a:t>nd</a:t>
            </a:r>
            <a:r>
              <a:rPr lang="en-US" sz="2800" dirty="0" smtClean="0">
                <a:solidFill>
                  <a:schemeClr val="bg1"/>
                </a:solidFill>
              </a:rPr>
              <a:t> IR Design Task Force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2086C-C6B9-4FA6-8204-B2C0BE13B7CC}"/>
              </a:ext>
            </a:extLst>
          </p:cNvPr>
          <p:cNvSpPr txBox="1"/>
          <p:nvPr/>
        </p:nvSpPr>
        <p:spPr>
          <a:xfrm>
            <a:off x="3733800" y="4543752"/>
            <a:ext cx="5022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4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EIC Yellow Report Workshop at LBL</a:t>
            </a:r>
            <a:endParaRPr lang="en-US" sz="2400" dirty="0">
              <a:solidFill>
                <a:schemeClr val="bg1"/>
              </a:solidFill>
            </a:endParaRP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November 19-21, </a:t>
            </a:r>
            <a:r>
              <a:rPr lang="en-US" sz="2400" dirty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FC0E-7058-4FBC-B22E-72EB06E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34" y="160068"/>
            <a:ext cx="8746071" cy="758472"/>
          </a:xfrm>
        </p:spPr>
        <p:txBody>
          <a:bodyPr>
            <a:noAutofit/>
          </a:bodyPr>
          <a:lstStyle/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IR Acceptance Simulations Under Way</a:t>
            </a:r>
            <a:endParaRPr lang="en-US" sz="36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75AD43-D98B-48FC-BBC5-8B4B38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005930"/>
            <a:ext cx="8229600" cy="52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FC0E-7058-4FBC-B22E-72EB06E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34" y="160068"/>
            <a:ext cx="8746071" cy="758472"/>
          </a:xfrm>
        </p:spPr>
        <p:txBody>
          <a:bodyPr>
            <a:noAutofit/>
          </a:bodyPr>
          <a:lstStyle/>
          <a:p>
            <a:r>
              <a:rPr lang="en-US" sz="3600" dirty="0"/>
              <a:t>Simultaneous Operation of Two IRs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5A87AA2-8062-42D9-85F3-7BFCE11C9B4F}"/>
                  </a:ext>
                </a:extLst>
              </p:cNvPr>
              <p:cNvSpPr txBox="1"/>
              <p:nvPr/>
            </p:nvSpPr>
            <p:spPr>
              <a:xfrm>
                <a:off x="118240" y="826787"/>
                <a:ext cx="8860965" cy="5129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lvl="0" indent="-228600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Limit on the total </a:t>
                </a:r>
                <a:r>
                  <a:rPr lang="en-US" dirty="0">
                    <a:solidFill>
                      <a:srgbClr val="0000FF"/>
                    </a:solidFill>
                    <a:latin typeface="Arial" charset="0"/>
                    <a:cs typeface="Arial" panose="020B0604020202020204" pitchFamily="34" charset="0"/>
                  </a:rPr>
                  <a:t>beam-beam tune shift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may result in luminosity sharing </a:t>
                </a:r>
              </a:p>
              <a:p>
                <a:pPr marL="685800" lvl="1" indent="-228600">
                  <a:spcAft>
                    <a:spcPts val="100"/>
                  </a:spcAft>
                  <a:buFont typeface="PingFangSC-Regular" charset="-122"/>
                  <a:buChar char="－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≲0.015</m:t>
                    </m:r>
                  </m:oMath>
                </a14:m>
                <a:endParaRPr lang="en-US" sz="1600" dirty="0">
                  <a:solidFill>
                    <a:srgbClr val="000000"/>
                  </a:solidFill>
                  <a:latin typeface="Arial" charset="0"/>
                  <a:cs typeface="Arial" panose="020B0604020202020204" pitchFamily="34" charset="0"/>
                </a:endParaRPr>
              </a:p>
              <a:p>
                <a:pPr marL="685800" lvl="1" indent="-228600">
                  <a:spcAft>
                    <a:spcPts val="100"/>
                  </a:spcAft>
                  <a:buFont typeface="PingFangSC-Regular" charset="-122"/>
                  <a:buChar char="－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≲0.1</m:t>
                    </m:r>
                  </m:oMath>
                </a14:m>
                <a:endParaRPr lang="en-US" sz="1600" dirty="0">
                  <a:solidFill>
                    <a:srgbClr val="000000"/>
                  </a:solidFill>
                  <a:latin typeface="Arial" charset="0"/>
                  <a:cs typeface="Arial" panose="020B0604020202020204" pitchFamily="34" charset="0"/>
                </a:endParaRPr>
              </a:p>
              <a:p>
                <a:pPr marL="228600" lvl="0" indent="-228600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Additional chromatic contribution of 2</a:t>
                </a:r>
                <a:r>
                  <a:rPr lang="en-US" baseline="30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nd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IR: </a:t>
                </a:r>
                <a:r>
                  <a:rPr lang="en-US" dirty="0">
                    <a:solidFill>
                      <a:srgbClr val="0000FF"/>
                    </a:solidFill>
                    <a:latin typeface="Arial" charset="0"/>
                    <a:cs typeface="Arial" panose="020B0604020202020204" pitchFamily="34" charset="0"/>
                  </a:rPr>
                  <a:t>chromaticity compensation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, momentum acceptance and dynamics aperture</a:t>
                </a:r>
              </a:p>
              <a:p>
                <a:pPr marL="685800" lvl="1" indent="-228600">
                  <a:spcAft>
                    <a:spcPts val="100"/>
                  </a:spcAft>
                  <a:buFont typeface="PingFangSC-Regular" charset="-122"/>
                  <a:buChar char="－"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Local compensation scheme</a:t>
                </a:r>
              </a:p>
              <a:p>
                <a:pPr marL="685800" lvl="1" indent="-228600">
                  <a:spcAft>
                    <a:spcPts val="100"/>
                  </a:spcAft>
                  <a:buFont typeface="PingFangSC-Regular" charset="-122"/>
                  <a:buChar char="－"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Mutual compensation of the nonlinear effects of the two IRs</a:t>
                </a:r>
              </a:p>
              <a:p>
                <a:pPr marL="228600" lvl="0" indent="-228600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Doubling the bunch numbers</a:t>
                </a:r>
              </a:p>
              <a:p>
                <a:pPr marL="685800" lvl="1" indent="-228600">
                  <a:spcAft>
                    <a:spcPts val="100"/>
                  </a:spcAft>
                  <a:buFont typeface="PingFangSC-Regular" charset="-122"/>
                  <a:buChar char="－"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More </a:t>
                </a: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challenging polarimetry due to shorter bunch spacing</a:t>
                </a:r>
              </a:p>
              <a:p>
                <a:pPr marL="685800" lvl="1" indent="-228600">
                  <a:spcAft>
                    <a:spcPts val="100"/>
                  </a:spcAft>
                  <a:buFont typeface="PingFangSC-Regular" charset="-122"/>
                  <a:buChar char="－"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Faster kicker for bunch swap in the electron collider ring</a:t>
                </a:r>
              </a:p>
              <a:p>
                <a:pPr marL="685800" lvl="1" indent="-228600">
                  <a:spcAft>
                    <a:spcPts val="100"/>
                  </a:spcAft>
                  <a:buFont typeface="PingFangSC-Regular" charset="-122"/>
                  <a:buChar char="－"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Larger </a:t>
                </a: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number of parasitic collisions and their increased contribution to the total beam-beam tune shift</a:t>
                </a:r>
              </a:p>
              <a:p>
                <a:pPr marL="685800" lvl="1" indent="-228600">
                  <a:spcAft>
                    <a:spcPts val="100"/>
                  </a:spcAft>
                  <a:buFont typeface="PingFangSC-Regular" charset="-122"/>
                  <a:buChar char="－"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Impedance </a:t>
                </a: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and instabilities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need </a:t>
                </a: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to be re-evaluated due to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change </a:t>
                </a: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of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beam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spectrum</a:t>
                </a:r>
              </a:p>
              <a:p>
                <a:pPr marL="685800" lvl="1" indent="-228600">
                  <a:spcAft>
                    <a:spcPts val="100"/>
                  </a:spcAft>
                  <a:buFont typeface="PingFangSC-Regular" charset="-122"/>
                  <a:buChar char="－"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Background due to events coming from parasitic collisions</a:t>
                </a:r>
              </a:p>
              <a:p>
                <a:pPr marL="685800" lvl="1" indent="-228600">
                  <a:spcAft>
                    <a:spcPts val="100"/>
                  </a:spcAft>
                  <a:buFont typeface="PingFangSC-Regular" charset="-122"/>
                  <a:buChar char="－"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Crabbing parameters need re-optimization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cs typeface="Arial" panose="020B0604020202020204" pitchFamily="34" charset="0"/>
                </a:endParaRPr>
              </a:p>
              <a:p>
                <a:pPr marL="228600" lvl="0" indent="-228600">
                  <a:spcAft>
                    <a:spcPts val="1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Additional machine components</a:t>
                </a:r>
              </a:p>
              <a:p>
                <a:pPr marL="685800" lvl="1" indent="-228600">
                  <a:spcAft>
                    <a:spcPts val="100"/>
                  </a:spcAft>
                  <a:buFont typeface="PingFangSC-Regular" charset="-122"/>
                  <a:buChar char="－"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IR magnets</a:t>
                </a:r>
              </a:p>
              <a:p>
                <a:pPr marL="685800" lvl="1" indent="-228600">
                  <a:spcAft>
                    <a:spcPts val="100"/>
                  </a:spcAft>
                  <a:buFont typeface="PingFangSC-Regular" charset="-122"/>
                  <a:buChar char="－"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Spin rotators</a:t>
                </a:r>
              </a:p>
              <a:p>
                <a:pPr marL="685800" lvl="1" indent="-228600">
                  <a:spcAft>
                    <a:spcPts val="100"/>
                  </a:spcAft>
                  <a:buFont typeface="PingFangSC-Regular" charset="-122"/>
                  <a:buChar char="－"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Crab cavities</a:t>
                </a: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5A87AA2-8062-42D9-85F3-7BFCE11C9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40" y="826787"/>
                <a:ext cx="8860965" cy="5129609"/>
              </a:xfrm>
              <a:prstGeom prst="rect">
                <a:avLst/>
              </a:prstGeom>
              <a:blipFill>
                <a:blip r:embed="rId2"/>
                <a:stretch>
                  <a:fillRect l="-413" t="-713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75AD43-D98B-48FC-BBC5-8B4B38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FC0E-7058-4FBC-B22E-72EB06E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34" y="160068"/>
            <a:ext cx="8746071" cy="758472"/>
          </a:xfrm>
        </p:spPr>
        <p:txBody>
          <a:bodyPr>
            <a:noAutofit/>
          </a:bodyPr>
          <a:lstStyle/>
          <a:p>
            <a:r>
              <a:rPr lang="en-US" sz="3200" dirty="0"/>
              <a:t>2nd IR Feasibility </a:t>
            </a:r>
            <a:r>
              <a:rPr lang="en-US" sz="3200" dirty="0" smtClean="0"/>
              <a:t>Study Tasks</a:t>
            </a:r>
            <a:endParaRPr lang="en-US" sz="3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A87AA2-8062-42D9-85F3-7BFCE11C9B4F}"/>
              </a:ext>
            </a:extLst>
          </p:cNvPr>
          <p:cNvSpPr txBox="1"/>
          <p:nvPr/>
        </p:nvSpPr>
        <p:spPr>
          <a:xfrm>
            <a:off x="118240" y="826787"/>
            <a:ext cx="8860965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Completion of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linear design</a:t>
            </a:r>
          </a:p>
          <a:p>
            <a:pPr marL="460375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Footprint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optimization knobs developed</a:t>
            </a:r>
          </a:p>
          <a:p>
            <a:pPr marL="460375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Conceptual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linear optics design developed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Proof-of-principle studies of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chromatic compensation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schemes in the ion collider ring</a:t>
            </a:r>
          </a:p>
          <a:p>
            <a:pPr marL="684213" lvl="1" indent="-2238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use tracking to evaluate compensation schemes of the chromatic effect of the 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IR alone</a:t>
            </a:r>
          </a:p>
          <a:p>
            <a:pPr marL="460375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Develop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evaluate by tracking a scheme for mutual compensation of the two IRs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Conceptual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assessment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critical/challenging components</a:t>
            </a:r>
            <a:endParaRPr lang="en-US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 startAt="4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optimization</a:t>
            </a:r>
          </a:p>
          <a:p>
            <a:pPr marL="460375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Single-mode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 of the 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IR</a:t>
            </a:r>
          </a:p>
          <a:p>
            <a:pPr marL="460375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Operation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parallel with the 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Simulation of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acceptance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 startAt="6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scan</a:t>
            </a:r>
          </a:p>
          <a:p>
            <a:pPr marL="684213" lvl="1" indent="-2238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scan parameters and choose ~3-4 configurations of, e.g., crossing angle, repetition rate, and forward/ far-forward acceptance using nuclear physics input</a:t>
            </a:r>
          </a:p>
          <a:p>
            <a:pPr marL="460375"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Repeat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items 4 and 5 for all of the different configurations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 startAt="7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Summarize the 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IR concepts </a:t>
            </a:r>
            <a:endParaRPr lang="en-US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75AD43-D98B-48FC-BBC5-8B4B38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FC0E-7058-4FBC-B22E-72EB06E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34" y="160068"/>
            <a:ext cx="8746071" cy="758472"/>
          </a:xfrm>
        </p:spPr>
        <p:txBody>
          <a:bodyPr>
            <a:noAutofit/>
          </a:bodyPr>
          <a:lstStyle/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IR Considerations</a:t>
            </a:r>
            <a:endParaRPr lang="en-US" sz="3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A87AA2-8062-42D9-85F3-7BFCE11C9B4F}"/>
              </a:ext>
            </a:extLst>
          </p:cNvPr>
          <p:cNvSpPr txBox="1"/>
          <p:nvPr/>
        </p:nvSpPr>
        <p:spPr>
          <a:xfrm>
            <a:off x="118240" y="998261"/>
            <a:ext cx="88609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nd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IR of the EIC</a:t>
            </a:r>
          </a:p>
          <a:p>
            <a:pPr marL="460375" lvl="1" indent="-228600">
              <a:spcBef>
                <a:spcPts val="300"/>
              </a:spcBef>
              <a:spcAft>
                <a:spcPts val="300"/>
              </a:spcAft>
              <a:buFont typeface="PingFangSC-Regular" charset="-122"/>
              <a:buChar char="－"/>
            </a:pPr>
            <a:r>
              <a:rPr lang="en-US" dirty="0">
                <a:solidFill>
                  <a:srgbClr val="0735FF"/>
                </a:solidFill>
                <a:latin typeface="Arial" charset="0"/>
                <a:cs typeface="Arial" panose="020B0604020202020204" pitchFamily="34" charset="0"/>
              </a:rPr>
              <a:t>Off </a:t>
            </a:r>
            <a:r>
              <a:rPr lang="en-US" dirty="0" smtClean="0">
                <a:solidFill>
                  <a:srgbClr val="0735FF"/>
                </a:solidFill>
                <a:latin typeface="Arial" charset="0"/>
                <a:cs typeface="Arial" panose="020B0604020202020204" pitchFamily="34" charset="0"/>
              </a:rPr>
              <a:t>project</a:t>
            </a:r>
          </a:p>
          <a:p>
            <a:pPr marL="460375" lvl="1" indent="-228600">
              <a:spcBef>
                <a:spcPts val="300"/>
              </a:spcBef>
              <a:spcAft>
                <a:spcPts val="300"/>
              </a:spcAft>
              <a:buFont typeface="PingFangSC-Regular" charset="-122"/>
              <a:buChar char="－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Consider </a:t>
            </a:r>
            <a:r>
              <a:rPr lang="en-US" dirty="0">
                <a:solidFill>
                  <a:srgbClr val="0735FF"/>
                </a:solidFill>
                <a:latin typeface="Arial" charset="0"/>
                <a:cs typeface="Arial" panose="020B0604020202020204" pitchFamily="34" charset="0"/>
              </a:rPr>
              <a:t>alternative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design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choices</a:t>
            </a:r>
            <a:endParaRPr lang="en-US" sz="16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  <a:p>
            <a:pPr marL="460375" lvl="1" indent="-228600">
              <a:spcBef>
                <a:spcPts val="300"/>
              </a:spcBef>
              <a:spcAft>
                <a:spcPts val="300"/>
              </a:spcAft>
              <a:buFont typeface="PingFangSC-Regular" charset="-122"/>
              <a:buChar char="－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Capability of having a 2nd IR is one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of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the EIC </a:t>
            </a:r>
            <a:r>
              <a:rPr lang="en-US" dirty="0" smtClean="0">
                <a:solidFill>
                  <a:srgbClr val="0735FF"/>
                </a:solidFill>
                <a:latin typeface="Arial" charset="0"/>
                <a:cs typeface="Arial" panose="020B0604020202020204" pitchFamily="34" charset="0"/>
              </a:rPr>
              <a:t>design </a:t>
            </a:r>
            <a:r>
              <a:rPr lang="en-US" dirty="0">
                <a:solidFill>
                  <a:srgbClr val="0735FF"/>
                </a:solidFill>
                <a:latin typeface="Arial" charset="0"/>
                <a:cs typeface="Arial" panose="020B0604020202020204" pitchFamily="34" charset="0"/>
              </a:rPr>
              <a:t>specification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s</a:t>
            </a:r>
            <a:endParaRPr lang="en-US" dirty="0" smtClean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  <a:p>
            <a:pPr marL="460375" lvl="1" indent="-228600">
              <a:spcBef>
                <a:spcPts val="300"/>
              </a:spcBef>
              <a:spcAft>
                <a:spcPts val="300"/>
              </a:spcAft>
              <a:buFont typeface="PingFangSC-Regular" charset="-122"/>
              <a:buChar char="－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Complementary measurements and</a:t>
            </a:r>
            <a:b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capabilities to 1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IR</a:t>
            </a:r>
            <a:endParaRPr lang="en-US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  <a:p>
            <a:pPr marL="460375" lvl="1" indent="-228600">
              <a:spcBef>
                <a:spcPts val="300"/>
              </a:spcBef>
              <a:spcAft>
                <a:spcPts val="300"/>
              </a:spcAft>
              <a:buFont typeface="PingFangSC-Regular" charset="-122"/>
              <a:buChar char="－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Interest and </a:t>
            </a:r>
            <a:r>
              <a:rPr lang="en-US" dirty="0">
                <a:solidFill>
                  <a:srgbClr val="0735FF"/>
                </a:solidFill>
                <a:latin typeface="Arial" charset="0"/>
                <a:cs typeface="Arial" panose="020B0604020202020204" pitchFamily="34" charset="0"/>
              </a:rPr>
              <a:t>support of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nuclear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physics </a:t>
            </a:r>
            <a:r>
              <a:rPr lang="en-US" dirty="0" smtClean="0">
                <a:solidFill>
                  <a:srgbClr val="0735FF"/>
                </a:solidFill>
                <a:latin typeface="Arial" charset="0"/>
                <a:cs typeface="Arial" panose="020B0604020202020204" pitchFamily="34" charset="0"/>
              </a:rPr>
              <a:t>community</a:t>
            </a:r>
            <a:endParaRPr lang="en-US" sz="2000" dirty="0">
              <a:solidFill>
                <a:srgbClr val="0735FF"/>
              </a:solidFill>
              <a:latin typeface="Arial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  <a:p>
            <a:pPr marL="228600" lvl="0" indent="-2286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High-level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requirements</a:t>
            </a:r>
          </a:p>
          <a:p>
            <a:pPr marL="460375" lvl="1" indent="-228600">
              <a:spcBef>
                <a:spcPts val="300"/>
              </a:spcBef>
              <a:spcAft>
                <a:spcPts val="300"/>
              </a:spcAft>
              <a:buFont typeface="PingFangSC-Regular" charset="-122"/>
              <a:buChar char="－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High luminosity at </a:t>
            </a:r>
            <a:r>
              <a:rPr lang="en-US" dirty="0">
                <a:solidFill>
                  <a:srgbClr val="0432FF"/>
                </a:solidFill>
                <a:latin typeface="Arial" charset="0"/>
                <a:cs typeface="Arial" panose="020B0604020202020204" pitchFamily="34" charset="0"/>
              </a:rPr>
              <a:t>a low CM energy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of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~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60 GeV</a:t>
            </a:r>
          </a:p>
          <a:p>
            <a:pPr marL="460375" lvl="1" indent="-228600">
              <a:spcBef>
                <a:spcPts val="300"/>
              </a:spcBef>
              <a:spcAft>
                <a:spcPts val="300"/>
              </a:spcAft>
              <a:buFont typeface="PingFangSC-Regular" charset="-122"/>
              <a:buChar char="－"/>
            </a:pPr>
            <a:r>
              <a:rPr lang="en-US" dirty="0">
                <a:solidFill>
                  <a:srgbClr val="0432FF"/>
                </a:solidFill>
                <a:latin typeface="Arial" charset="0"/>
                <a:cs typeface="Arial" panose="020B0604020202020204" pitchFamily="34" charset="0"/>
              </a:rPr>
              <a:t>Detector acceptance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satisfying physics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requirements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(what matters most for </a:t>
            </a:r>
            <a:b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the machine design is the forward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acceptance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requirements)</a:t>
            </a:r>
          </a:p>
          <a:p>
            <a:pPr marL="460375" lvl="1" indent="-228600">
              <a:spcBef>
                <a:spcPts val="300"/>
              </a:spcBef>
              <a:spcAft>
                <a:spcPts val="300"/>
              </a:spcAft>
              <a:buFont typeface="PingFangSC-Regular" charset="-122"/>
              <a:buChar char="－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Compatibility with </a:t>
            </a:r>
            <a:r>
              <a:rPr lang="en-US" dirty="0">
                <a:solidFill>
                  <a:srgbClr val="0432FF"/>
                </a:solidFill>
                <a:latin typeface="Arial" charset="0"/>
                <a:cs typeface="Arial" panose="020B0604020202020204" pitchFamily="34" charset="0"/>
              </a:rPr>
              <a:t>running in parallel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with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baseline detector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75AD43-D98B-48FC-BBC5-8B4B38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829" y="823713"/>
            <a:ext cx="4559676" cy="31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FC0E-7058-4FBC-B22E-72EB06E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34" y="160068"/>
            <a:ext cx="8746071" cy="758472"/>
          </a:xfrm>
        </p:spPr>
        <p:txBody>
          <a:bodyPr>
            <a:noAutofit/>
          </a:bodyPr>
          <a:lstStyle/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IR Schematic</a:t>
            </a:r>
            <a:endParaRPr lang="en-US" sz="36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75AD43-D98B-48FC-BBC5-8B4B38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33990"/>
            <a:ext cx="8686800" cy="471657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763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FC0E-7058-4FBC-B22E-72EB06E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34" y="160068"/>
            <a:ext cx="8746071" cy="758472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Complementarity to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IR</a:t>
            </a:r>
            <a:endParaRPr lang="en-US" sz="36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75AD43-D98B-48FC-BBC5-8B4B38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6" y="1012393"/>
            <a:ext cx="8766808" cy="5090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434" y="3569547"/>
            <a:ext cx="8494766" cy="16459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6BABFC0E-7058-4FBC-B22E-72EB06E7FC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434" y="160068"/>
                <a:ext cx="8746071" cy="75847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rgbClr val="30519D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r>
                  <a:rPr lang="en-US" sz="3200" dirty="0"/>
                  <a:t>Physics Drivers for Low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sz="32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at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6BABFC0E-7058-4FBC-B22E-72EB06E7F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34" y="160068"/>
                <a:ext cx="8746071" cy="758472"/>
              </a:xfrm>
              <a:prstGeom prst="rect">
                <a:avLst/>
              </a:prstGeom>
              <a:blipFill>
                <a:blip r:embed="rId2"/>
                <a:stretch>
                  <a:fillRect l="-1813" t="-160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52" y="918540"/>
            <a:ext cx="8558496" cy="529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FC0E-7058-4FBC-B22E-72EB06E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34" y="160068"/>
            <a:ext cx="8746071" cy="758472"/>
          </a:xfrm>
        </p:spPr>
        <p:txBody>
          <a:bodyPr>
            <a:noAutofit/>
          </a:bodyPr>
          <a:lstStyle/>
          <a:p>
            <a:r>
              <a:rPr lang="en-US" sz="3600" dirty="0"/>
              <a:t>Geometric and Machine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5A87AA2-8062-42D9-85F3-7BFCE11C9B4F}"/>
                  </a:ext>
                </a:extLst>
              </p:cNvPr>
              <p:cNvSpPr txBox="1"/>
              <p:nvPr/>
            </p:nvSpPr>
            <p:spPr>
              <a:xfrm>
                <a:off x="118240" y="998261"/>
                <a:ext cx="8809013" cy="4238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lvl="0" indent="-2286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Consistency with </a:t>
                </a:r>
                <a:r>
                  <a:rPr lang="en-US" sz="2000" dirty="0">
                    <a:solidFill>
                      <a:srgbClr val="0432FF"/>
                    </a:solidFill>
                    <a:latin typeface="Arial" charset="0"/>
                    <a:cs typeface="Arial" panose="020B0604020202020204" pitchFamily="34" charset="0"/>
                  </a:rPr>
                  <a:t>existing infrastructure</a:t>
                </a: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: experimental hall and tunnel size</a:t>
                </a:r>
              </a:p>
              <a:p>
                <a:pPr marL="228600" lvl="0" indent="-2286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Integrate </a:t>
                </a:r>
                <a:r>
                  <a:rPr lang="en-US" sz="2000" dirty="0">
                    <a:solidFill>
                      <a:srgbClr val="0432FF"/>
                    </a:solidFill>
                    <a:latin typeface="Arial" charset="0"/>
                    <a:cs typeface="Arial" panose="020B0604020202020204" pitchFamily="34" charset="0"/>
                  </a:rPr>
                  <a:t>necessary components</a:t>
                </a: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: spin rotators, crab cavities, ZDC, luminosity monitor, Roman pots, low-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tagger, etc.</a:t>
                </a:r>
              </a:p>
              <a:p>
                <a:pPr marL="228600" lvl="0" indent="-2286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Geometric and optical </a:t>
                </a:r>
                <a:r>
                  <a:rPr lang="en-US" sz="2000" dirty="0">
                    <a:solidFill>
                      <a:srgbClr val="0432FF"/>
                    </a:solidFill>
                    <a:latin typeface="Arial" charset="0"/>
                    <a:cs typeface="Arial" panose="020B0604020202020204" pitchFamily="34" charset="0"/>
                  </a:rPr>
                  <a:t>match to</a:t>
                </a: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the rest of the </a:t>
                </a:r>
                <a:r>
                  <a:rPr lang="en-US" sz="2000" dirty="0">
                    <a:solidFill>
                      <a:srgbClr val="0432FF"/>
                    </a:solidFill>
                    <a:latin typeface="Arial" charset="0"/>
                    <a:cs typeface="Arial" panose="020B0604020202020204" pitchFamily="34" charset="0"/>
                  </a:rPr>
                  <a:t>collider rings </a:t>
                </a:r>
              </a:p>
              <a:p>
                <a:pPr marL="228600" lvl="0" indent="-228600">
                  <a:lnSpc>
                    <a:spcPct val="9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All beams transport over </a:t>
                </a:r>
                <a:r>
                  <a:rPr lang="en-US" sz="2000" dirty="0">
                    <a:solidFill>
                      <a:srgbClr val="0432FF"/>
                    </a:solidFill>
                    <a:latin typeface="Arial" charset="0"/>
                    <a:cs typeface="Arial" panose="020B0604020202020204" pitchFamily="34" charset="0"/>
                  </a:rPr>
                  <a:t>full energy range</a:t>
                </a:r>
              </a:p>
              <a:p>
                <a:pPr marL="228600" lvl="0" indent="-228600">
                  <a:lnSpc>
                    <a:spcPct val="9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Magnet aperture-edge fields </a:t>
                </a:r>
                <a:r>
                  <a:rPr lang="en-US" sz="2000" dirty="0">
                    <a:solidFill>
                      <a:srgbClr val="0432FF"/>
                    </a:solidFill>
                    <a:latin typeface="Arial" charset="0"/>
                    <a:cs typeface="Arial" panose="020B0604020202020204" pitchFamily="34" charset="0"/>
                  </a:rPr>
                  <a:t>&lt; 4.6 T</a:t>
                </a:r>
              </a:p>
              <a:p>
                <a:pPr marL="228600" lvl="0" indent="-228600">
                  <a:lnSpc>
                    <a:spcPct val="9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Sufficient </a:t>
                </a:r>
                <a:r>
                  <a:rPr lang="en-US" sz="2000" dirty="0">
                    <a:solidFill>
                      <a:srgbClr val="0432FF"/>
                    </a:solidFill>
                    <a:latin typeface="Arial" charset="0"/>
                    <a:cs typeface="Arial" panose="020B0604020202020204" pitchFamily="34" charset="0"/>
                  </a:rPr>
                  <a:t>DA</a:t>
                </a: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and </a:t>
                </a:r>
                <a:r>
                  <a:rPr lang="en-US" sz="2000" dirty="0">
                    <a:solidFill>
                      <a:srgbClr val="0432FF"/>
                    </a:solidFill>
                    <a:latin typeface="Arial" charset="0"/>
                    <a:cs typeface="Arial" panose="020B0604020202020204" pitchFamily="34" charset="0"/>
                  </a:rPr>
                  <a:t>momentum acceptance</a:t>
                </a:r>
              </a:p>
              <a:p>
                <a:pPr marL="228600" lvl="0" indent="-228600">
                  <a:lnSpc>
                    <a:spcPct val="9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Total </a:t>
                </a:r>
                <a:r>
                  <a:rPr lang="en-US" sz="2000" dirty="0">
                    <a:solidFill>
                      <a:srgbClr val="0432FF"/>
                    </a:solidFill>
                    <a:latin typeface="Arial" charset="0"/>
                    <a:cs typeface="Arial" panose="020B0604020202020204" pitchFamily="34" charset="0"/>
                  </a:rPr>
                  <a:t>beam-beam</a:t>
                </a: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&lt;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0.015 </a:t>
                </a: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(p), 0.1 (e)</a:t>
                </a:r>
              </a:p>
              <a:p>
                <a:pPr marL="228600" lvl="0" indent="-228600">
                  <a:lnSpc>
                    <a:spcPct val="9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Beam </a:t>
                </a:r>
                <a:r>
                  <a:rPr lang="en-US" sz="2000" dirty="0">
                    <a:solidFill>
                      <a:srgbClr val="0432FF"/>
                    </a:solidFill>
                    <a:latin typeface="Arial" charset="0"/>
                    <a:cs typeface="Arial" panose="020B0604020202020204" pitchFamily="34" charset="0"/>
                  </a:rPr>
                  <a:t>aperture</a:t>
                </a: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&gt;10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(p);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&gt;15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/20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H/V (e)</a:t>
                </a:r>
              </a:p>
              <a:p>
                <a:pPr marL="228600" lvl="0" indent="-228600">
                  <a:lnSpc>
                    <a:spcPct val="90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Dispersion and dispersion slope </a:t>
                </a:r>
                <a:r>
                  <a:rPr lang="en-US" sz="2000" dirty="0">
                    <a:solidFill>
                      <a:srgbClr val="0432FF"/>
                    </a:solidFill>
                    <a:latin typeface="Arial" charset="0"/>
                    <a:cs typeface="Arial" panose="020B0604020202020204" pitchFamily="34" charset="0"/>
                  </a:rPr>
                  <a:t>constraints at crab cavities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5A87AA2-8062-42D9-85F3-7BFCE11C9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40" y="998261"/>
                <a:ext cx="8809013" cy="4238276"/>
              </a:xfrm>
              <a:prstGeom prst="rect">
                <a:avLst/>
              </a:prstGeom>
              <a:blipFill>
                <a:blip r:embed="rId2"/>
                <a:stretch>
                  <a:fillRect l="-623" t="-719" b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75AD43-D98B-48FC-BBC5-8B4B38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FC0E-7058-4FBC-B22E-72EB06E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34" y="160068"/>
            <a:ext cx="8746071" cy="903345"/>
          </a:xfrm>
        </p:spPr>
        <p:txBody>
          <a:bodyPr>
            <a:noAutofit/>
          </a:bodyPr>
          <a:lstStyle/>
          <a:p>
            <a:r>
              <a:rPr lang="en-US" sz="2800" dirty="0"/>
              <a:t>2nd IR Geometry and Optics Matching and </a:t>
            </a:r>
            <a:br>
              <a:rPr lang="en-US" sz="2800" dirty="0"/>
            </a:br>
            <a:r>
              <a:rPr lang="en-US" sz="2800" dirty="0"/>
              <a:t>Component Integration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A87AA2-8062-42D9-85F3-7BFCE11C9B4F}"/>
              </a:ext>
            </a:extLst>
          </p:cNvPr>
          <p:cNvSpPr txBox="1"/>
          <p:nvPr/>
        </p:nvSpPr>
        <p:spPr>
          <a:xfrm>
            <a:off x="118240" y="964394"/>
            <a:ext cx="8897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Beam crossing direction flipped compared to the 1</a:t>
            </a:r>
            <a:r>
              <a:rPr lang="en-US" sz="1600" baseline="30000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st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IR</a:t>
            </a:r>
          </a:p>
          <a:p>
            <a:pPr marL="228600" lvl="0" indent="-2286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Not much flexibility in electron geometry because of electron spin rotator requirements</a:t>
            </a:r>
          </a:p>
          <a:p>
            <a:pPr marL="228600" lvl="0" indent="-2286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Electron beam line is a slightly modified baseline design</a:t>
            </a:r>
          </a:p>
          <a:p>
            <a:pPr marL="228600" lvl="0" indent="-2286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Enough knobs integrated into the ion beam line design to allow for testing different geometries</a:t>
            </a:r>
          </a:p>
          <a:p>
            <a:pPr marL="228600" lvl="0" indent="-2286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Started with 50 mrad crossing angle and plan to optimize it along with other parameters</a:t>
            </a:r>
            <a:endParaRPr lang="en-US" sz="1600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75AD43-D98B-48FC-BBC5-8B4B38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85" y="2518666"/>
            <a:ext cx="7258817" cy="385583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Straight Arrow Connector 4"/>
          <p:cNvCxnSpPr/>
          <p:nvPr/>
        </p:nvCxnSpPr>
        <p:spPr>
          <a:xfrm flipV="1">
            <a:off x="6746240" y="3921760"/>
            <a:ext cx="521547" cy="10837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67787" y="3722356"/>
            <a:ext cx="1605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ion spin rotator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08480" y="3690087"/>
            <a:ext cx="503233" cy="340046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2591" y="3460017"/>
            <a:ext cx="1605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ion spin rotator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FC0E-7058-4FBC-B22E-72EB06E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34" y="160068"/>
            <a:ext cx="8746071" cy="758472"/>
          </a:xfrm>
        </p:spPr>
        <p:txBody>
          <a:bodyPr>
            <a:noAutofit/>
          </a:bodyPr>
          <a:lstStyle/>
          <a:p>
            <a:r>
              <a:rPr lang="en-US" sz="3600" dirty="0"/>
              <a:t>Ion 2</a:t>
            </a:r>
            <a:r>
              <a:rPr lang="en-US" sz="3600" baseline="30000" dirty="0"/>
              <a:t>nd</a:t>
            </a:r>
            <a:r>
              <a:rPr lang="en-US" sz="3600" dirty="0"/>
              <a:t> IR Optics up to </a:t>
            </a:r>
            <a:r>
              <a:rPr lang="en-US" sz="3600" dirty="0" smtClean="0"/>
              <a:t>275 </a:t>
            </a:r>
            <a:r>
              <a:rPr lang="en-US" sz="3600" dirty="0"/>
              <a:t>GeV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5A87AA2-8062-42D9-85F3-7BFCE11C9B4F}"/>
                  </a:ext>
                </a:extLst>
              </p:cNvPr>
              <p:cNvSpPr txBox="1"/>
              <p:nvPr/>
            </p:nvSpPr>
            <p:spPr>
              <a:xfrm>
                <a:off x="118240" y="998261"/>
                <a:ext cx="8863200" cy="4704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lvl="0" indent="-2286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Lengths of downstream final focusing quadrupoles optimized </a:t>
                </a: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to provide </a:t>
                </a: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/>
                </a:r>
                <a:b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</a:br>
                <a:r>
                  <a:rPr lang="en-US" dirty="0" smtClean="0">
                    <a:solidFill>
                      <a:srgbClr val="0000FF"/>
                    </a:solidFill>
                    <a:latin typeface="Arial" charset="0"/>
                    <a:cs typeface="Arial" panose="020B0604020202020204" pitchFamily="34" charset="0"/>
                  </a:rPr>
                  <a:t>10 </a:t>
                </a:r>
                <a:r>
                  <a:rPr lang="en-US" dirty="0">
                    <a:solidFill>
                      <a:srgbClr val="0000FF"/>
                    </a:solidFill>
                    <a:latin typeface="Arial" charset="0"/>
                    <a:cs typeface="Arial" panose="020B0604020202020204" pitchFamily="34" charset="0"/>
                  </a:rPr>
                  <a:t>mrad polar angle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acceptance with aperture-edge fields below </a:t>
                </a:r>
                <a:r>
                  <a:rPr lang="en-US" dirty="0">
                    <a:solidFill>
                      <a:srgbClr val="0000FF"/>
                    </a:solidFill>
                    <a:latin typeface="Arial" charset="0"/>
                    <a:cs typeface="Arial" panose="020B0604020202020204" pitchFamily="34" charset="0"/>
                  </a:rPr>
                  <a:t>4.6 T</a:t>
                </a:r>
              </a:p>
              <a:p>
                <a:pPr marL="228600" lvl="0" indent="-2286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Use constraints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=1.2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Arial" charset="0"/>
                    <a:cs typeface="Arial" panose="020B0604020202020204" pitchFamily="34" charset="0"/>
                  </a:rPr>
                  <a:t> km </a:t>
                </a: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Arial" charset="0"/>
                    <a:cs typeface="Arial" panose="020B0604020202020204" pitchFamily="34" charset="0"/>
                  </a:rPr>
                  <a:t> km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as in the 1</a:t>
                </a:r>
                <a:r>
                  <a:rPr lang="en-US" baseline="30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st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IR</a:t>
                </a:r>
              </a:p>
              <a:p>
                <a:pPr marL="228600" lvl="0" indent="-2286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Upstream section is based on </a:t>
                </a:r>
                <a:b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</a:b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the 1</a:t>
                </a:r>
                <a:r>
                  <a:rPr lang="en-US" baseline="30000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st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IR </a:t>
                </a:r>
              </a:p>
              <a:p>
                <a:pPr marL="228600" lvl="0" indent="-2286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Arial" charset="0"/>
                    <a:cs typeface="Arial" panose="020B0604020202020204" pitchFamily="34" charset="0"/>
                  </a:rPr>
                  <a:t>Doublet optics with reversible </a:t>
                </a:r>
                <a:br>
                  <a:rPr lang="en-US" dirty="0">
                    <a:solidFill>
                      <a:srgbClr val="0000FF"/>
                    </a:solidFill>
                    <a:latin typeface="Arial" charset="0"/>
                    <a:cs typeface="Arial" panose="020B0604020202020204" pitchFamily="34" charset="0"/>
                  </a:rPr>
                </a:br>
                <a:r>
                  <a:rPr lang="en-US" dirty="0">
                    <a:solidFill>
                      <a:srgbClr val="0000FF"/>
                    </a:solidFill>
                    <a:latin typeface="Arial" charset="0"/>
                    <a:cs typeface="Arial" panose="020B0604020202020204" pitchFamily="34" charset="0"/>
                  </a:rPr>
                  <a:t>polarity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of the second quad </a:t>
                </a:r>
                <a:b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</a:b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depending on the </a:t>
                </a: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energy</a:t>
                </a:r>
                <a:r>
                  <a:rPr lang="en-US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en-US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96/3.3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cm</a:t>
                </a:r>
              </a:p>
              <a:p>
                <a:pPr marL="228600" lvl="0" indent="-2286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  <a:latin typeface="Arial" charset="0"/>
                    <a:cs typeface="Arial" panose="020B0604020202020204" pitchFamily="34" charset="0"/>
                  </a:rPr>
                  <a:t>Secondary </a:t>
                </a:r>
                <a:r>
                  <a:rPr lang="en-US" dirty="0">
                    <a:solidFill>
                      <a:srgbClr val="0000FF"/>
                    </a:solidFill>
                    <a:latin typeface="Arial" charset="0"/>
                    <a:cs typeface="Arial" panose="020B0604020202020204" pitchFamily="34" charset="0"/>
                  </a:rPr>
                  <a:t>focus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with </a:t>
                </a:r>
                <a:br>
                  <a:rPr lang="en-US" dirty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&gt;7⋅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Arial" charset="0"/>
                    <a:cs typeface="Arial" panose="020B0604020202020204" pitchFamily="34" charset="0"/>
                  </a:rPr>
                  <a:t> acceptance</a:t>
                </a:r>
                <a:endParaRPr lang="en-US" dirty="0">
                  <a:solidFill>
                    <a:srgbClr val="000000"/>
                  </a:solidFill>
                  <a:latin typeface="Arial" charset="0"/>
                  <a:cs typeface="Arial" panose="020B0604020202020204" pitchFamily="34" charset="0"/>
                </a:endParaRPr>
              </a:p>
              <a:p>
                <a:pPr marL="228600" lvl="0" indent="-2286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Chromatic contribution:</a:t>
                </a:r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/>
                </a:r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−24/−45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cs typeface="Arial" panose="020B0604020202020204" pitchFamily="34" charset="0"/>
                  </a:rPr>
                  <a:t> </a:t>
                </a:r>
                <a:endParaRPr lang="en-US" sz="1600" dirty="0" smtClean="0">
                  <a:solidFill>
                    <a:srgbClr val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5A87AA2-8062-42D9-85F3-7BFCE11C9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40" y="998261"/>
                <a:ext cx="8863200" cy="4704621"/>
              </a:xfrm>
              <a:prstGeom prst="rect">
                <a:avLst/>
              </a:prstGeom>
              <a:blipFill>
                <a:blip r:embed="rId2"/>
                <a:stretch>
                  <a:fillRect l="-413" t="-777" b="-9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75AD43-D98B-48FC-BBC5-8B4B38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334" y="3099941"/>
            <a:ext cx="5272106" cy="319048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030720" y="4411932"/>
            <a:ext cx="0" cy="654522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83134" y="3888712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Roman pot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2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focus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55174" y="3909810"/>
            <a:ext cx="0" cy="654522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77882" y="3583835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55254" y="2878667"/>
            <a:ext cx="0" cy="351636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266853" y="2878667"/>
            <a:ext cx="0" cy="351636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350174" y="2881477"/>
            <a:ext cx="3916679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55548" y="2529841"/>
            <a:ext cx="0" cy="351636"/>
          </a:xfrm>
          <a:prstGeom prst="straightConnector1">
            <a:avLst/>
          </a:prstGeom>
          <a:ln w="127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08855" y="2212483"/>
            <a:ext cx="3457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Same optics and geometry as in baseline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5210" y="3086395"/>
            <a:ext cx="255847" cy="316989"/>
          </a:xfrm>
          <a:prstGeom prst="rect">
            <a:avLst/>
          </a:prstGeom>
          <a:noFill/>
          <a:ln w="19050">
            <a:solidFill>
              <a:srgbClr val="0432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467947" y="3301883"/>
            <a:ext cx="1869441" cy="412316"/>
          </a:xfrm>
          <a:prstGeom prst="straightConnector1">
            <a:avLst/>
          </a:prstGeom>
          <a:ln w="127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337388" y="3403981"/>
            <a:ext cx="1017822" cy="310218"/>
          </a:xfrm>
          <a:prstGeom prst="straightConnector1">
            <a:avLst/>
          </a:prstGeom>
          <a:ln w="12700">
            <a:solidFill>
              <a:schemeClr val="tx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9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FC0E-7058-4FBC-B22E-72EB06E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34" y="160068"/>
            <a:ext cx="8746071" cy="758472"/>
          </a:xfrm>
        </p:spPr>
        <p:txBody>
          <a:bodyPr>
            <a:noAutofit/>
          </a:bodyPr>
          <a:lstStyle/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IR Design Optimization</a:t>
            </a:r>
            <a:endParaRPr lang="en-US" sz="3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A87AA2-8062-42D9-85F3-7BFCE11C9B4F}"/>
              </a:ext>
            </a:extLst>
          </p:cNvPr>
          <p:cNvSpPr txBox="1"/>
          <p:nvPr/>
        </p:nvSpPr>
        <p:spPr>
          <a:xfrm>
            <a:off x="118240" y="826787"/>
            <a:ext cx="886096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Grid search and optimization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luminosity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/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detector acceptance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/ beam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parameter phase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space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Each iteration involves</a:t>
            </a:r>
          </a:p>
          <a:p>
            <a:pPr marL="685800" lvl="1" indent="-228600">
              <a:buFont typeface="PingFangSC-Regular" charset="-122"/>
              <a:buChar char="－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Lattice design update</a:t>
            </a:r>
          </a:p>
          <a:p>
            <a:pPr marL="685800" lvl="1" indent="-228600">
              <a:buFont typeface="PingFangSC-Regular" charset="-122"/>
              <a:buChar char="－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Luminosity estimate</a:t>
            </a:r>
          </a:p>
          <a:p>
            <a:pPr marL="685800" lvl="1" indent="-228600">
              <a:buFont typeface="PingFangSC-Regular" charset="-122"/>
              <a:buChar char="－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Acceptance simulation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Streamline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process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as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much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as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possible</a:t>
            </a:r>
            <a:endParaRPr lang="en-US" dirty="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IRs optimized individually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75AD43-D98B-48FC-BBC5-8B4B38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2" y="3688529"/>
            <a:ext cx="4436890" cy="2689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276"/>
          <a:stretch/>
        </p:blipFill>
        <p:spPr>
          <a:xfrm>
            <a:off x="4603532" y="918540"/>
            <a:ext cx="4486973" cy="358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B07A94-C122-AF4A-B776-B6531AAFD1CE}" vid="{8277ED95-9917-D646-A591-4F3A7464B7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4" ma:contentTypeDescription="Create a new document." ma:contentTypeScope="" ma:versionID="0a505f3872db3378c6f17715516d6a7a">
  <xsd:schema xmlns:xsd="http://www.w3.org/2001/XMLSchema" xmlns:xs="http://www.w3.org/2001/XMLSchema" xmlns:p="http://schemas.microsoft.com/office/2006/metadata/properties" xmlns:ns2="9e4a43c1-b2a9-408a-8cac-448eda25f0f3" xmlns:ns3="dd7425a4-fa23-406d-b478-3c2992d2d4ba" targetNamespace="http://schemas.microsoft.com/office/2006/metadata/properties" ma:root="true" ma:fieldsID="99bb50b59841c63bd5cf07e832f74f6d" ns2:_="" ns3:_="">
    <xsd:import namespace="9e4a43c1-b2a9-408a-8cac-448eda25f0f3"/>
    <xsd:import namespace="dd7425a4-fa23-406d-b478-3c2992d2d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BE1C32-E9FB-4546-8A97-5A6C142FF51B}">
  <ds:schemaRefs>
    <ds:schemaRef ds:uri="http://purl.org/dc/terms/"/>
    <ds:schemaRef ds:uri="dd7425a4-fa23-406d-b478-3c2992d2d4ba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9e4a43c1-b2a9-408a-8cac-448eda25f0f3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0D9E7D-B6F2-43DF-BDEA-D732F3B705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dd7425a4-fa23-406d-b478-3c2992d2d4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EIC_PPT_Template_Rev0320 (1)</Template>
  <TotalTime>417</TotalTime>
  <Words>823</Words>
  <Application>Microsoft Office PowerPoint</Application>
  <PresentationFormat>On-screen Show (4:3)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PingFangSC-Regular</vt:lpstr>
      <vt:lpstr>Office Theme</vt:lpstr>
      <vt:lpstr>PowerPoint Presentation</vt:lpstr>
      <vt:lpstr>2nd IR Considerations</vt:lpstr>
      <vt:lpstr>2nd IR Schematic</vt:lpstr>
      <vt:lpstr>Complementarity to 1st IR</vt:lpstr>
      <vt:lpstr>PowerPoint Presentation</vt:lpstr>
      <vt:lpstr>Geometric and Machine Constraints</vt:lpstr>
      <vt:lpstr>2nd IR Geometry and Optics Matching and  Component Integration</vt:lpstr>
      <vt:lpstr>Ion 2nd IR Optics up to 275 GeV</vt:lpstr>
      <vt:lpstr>2nd IR Design Optimization</vt:lpstr>
      <vt:lpstr>2nd IR Acceptance Simulations Under Way</vt:lpstr>
      <vt:lpstr>Simultaneous Operation of Two IRs</vt:lpstr>
      <vt:lpstr>2nd IR Feasibility Study Tasks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Hooper, Jamie</dc:creator>
  <cp:lastModifiedBy>Vasiliy Morozov</cp:lastModifiedBy>
  <cp:revision>33</cp:revision>
  <dcterms:created xsi:type="dcterms:W3CDTF">2020-09-21T20:03:40Z</dcterms:created>
  <dcterms:modified xsi:type="dcterms:W3CDTF">2020-11-20T19:58:42Z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</Properties>
</file>