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1495" r:id="rId3"/>
    <p:sldId id="1470" r:id="rId4"/>
    <p:sldId id="1473" r:id="rId5"/>
    <p:sldId id="1480" r:id="rId6"/>
    <p:sldId id="1481" r:id="rId7"/>
    <p:sldId id="1494" r:id="rId8"/>
    <p:sldId id="1503" r:id="rId9"/>
    <p:sldId id="1497" r:id="rId10"/>
    <p:sldId id="1496" r:id="rId11"/>
    <p:sldId id="1498" r:id="rId12"/>
    <p:sldId id="1430" r:id="rId13"/>
    <p:sldId id="1485" r:id="rId14"/>
    <p:sldId id="1486" r:id="rId15"/>
    <p:sldId id="1499" r:id="rId16"/>
    <p:sldId id="1487" r:id="rId17"/>
    <p:sldId id="1500" r:id="rId18"/>
    <p:sldId id="1488" r:id="rId19"/>
    <p:sldId id="1490" r:id="rId20"/>
    <p:sldId id="1491" r:id="rId21"/>
    <p:sldId id="1492" r:id="rId22"/>
    <p:sldId id="1493" r:id="rId23"/>
    <p:sldId id="1501" r:id="rId24"/>
    <p:sldId id="1484" r:id="rId25"/>
    <p:sldId id="1502" r:id="rId26"/>
    <p:sldId id="1489" r:id="rId27"/>
    <p:sldId id="261" r:id="rId28"/>
    <p:sldId id="1471" r:id="rId29"/>
    <p:sldId id="1474" r:id="rId30"/>
    <p:sldId id="1476" r:id="rId31"/>
    <p:sldId id="1475" r:id="rId32"/>
    <p:sldId id="1477" r:id="rId33"/>
    <p:sldId id="1483" r:id="rId34"/>
    <p:sldId id="1478" r:id="rId35"/>
    <p:sldId id="1479" r:id="rId36"/>
    <p:sldId id="260" r:id="rId37"/>
    <p:sldId id="258" r:id="rId38"/>
    <p:sldId id="259" r:id="rId39"/>
    <p:sldId id="26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A24"/>
    <a:srgbClr val="D720D4"/>
    <a:srgbClr val="8B1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 autoAdjust="0"/>
    <p:restoredTop sz="92950" autoAdjust="0"/>
  </p:normalViewPr>
  <p:slideViewPr>
    <p:cSldViewPr snapToGrid="0" snapToObjects="1">
      <p:cViewPr varScale="1">
        <p:scale>
          <a:sx n="190" d="100"/>
          <a:sy n="190" d="100"/>
        </p:scale>
        <p:origin x="34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Identifiy</a:t>
            </a:r>
            <a:r>
              <a:rPr lang="en-US" baseline="0" dirty="0"/>
              <a:t> with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1060-5898-4407-A853-883B500CFA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226" y="1745944"/>
            <a:ext cx="4060995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226" y="700391"/>
            <a:ext cx="8482279" cy="4575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D1843-69F8-DC4F-9FCA-A8F3A1B0D57A}" type="datetime2">
              <a:rPr lang="en-US" smtClean="0"/>
              <a:t>Friday, November 20,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B07AA1-E005-DD43-A36C-F172B6543130}" type="datetime1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8B-EB1C-354D-918A-7CE02C579E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387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5152-E206-4048-B885-E351DB56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21DA-2D3C-1646-82C5-DA48FB753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62CDB-C307-3845-91F0-6B150C50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B052-6D22-9F4E-8C33-E1042E1A1D1C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DF6FC-AE30-1640-94F1-C7DAAF7C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BF56-E94A-B64A-AA91-603214D9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8108-2BAB-8240-B9E8-1753A61DB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40863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354089"/>
            <a:ext cx="8464378" cy="4993659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91443"/>
            <a:ext cx="4148781" cy="495630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1391443"/>
            <a:ext cx="4086997" cy="495630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72767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1372767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632697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23744" y="1372768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20" y="1372768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308920" y="3632698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54447"/>
            <a:ext cx="4148781" cy="499330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135444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96649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1354449"/>
            <a:ext cx="4148781" cy="499330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35444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96649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735421"/>
            <a:ext cx="4148781" cy="261232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735421"/>
            <a:ext cx="4148781" cy="261232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82106"/>
            <a:ext cx="4148781" cy="246532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1382106"/>
            <a:ext cx="4148781" cy="246532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94A7A6-70FF-5743-A43F-9003F5920BEF}" type="datetime2">
              <a:rPr lang="en-US" smtClean="0"/>
              <a:t>Friday, November 20,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84" r:id="rId11"/>
    <p:sldLayoutId id="214748368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tm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9.wmf"/><Relationship Id="rId18" Type="http://schemas.openxmlformats.org/officeDocument/2006/relationships/image" Target="../media/image4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4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4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8.wmf"/><Relationship Id="rId5" Type="http://schemas.openxmlformats.org/officeDocument/2006/relationships/image" Target="../media/image35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56146" y="884055"/>
            <a:ext cx="8037827" cy="2882184"/>
          </a:xfrm>
        </p:spPr>
        <p:txBody>
          <a:bodyPr/>
          <a:lstStyle/>
          <a:p>
            <a:r>
              <a:rPr lang="en-US" dirty="0"/>
              <a:t>Multi-dimensional Imaging of Nucleons, Nuclei, and Mesons </a:t>
            </a:r>
            <a:r>
              <a:rPr lang="en-US" dirty="0">
                <a:solidFill>
                  <a:srgbClr val="002060"/>
                </a:solidFill>
              </a:rPr>
              <a:t>at the EIC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226" y="404119"/>
            <a:ext cx="8482279" cy="753862"/>
          </a:xfrm>
        </p:spPr>
        <p:txBody>
          <a:bodyPr>
            <a:normAutofit/>
          </a:bodyPr>
          <a:lstStyle/>
          <a:p>
            <a:r>
              <a:rPr lang="en-US" dirty="0"/>
              <a:t>15+5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6146" y="3800385"/>
            <a:ext cx="4051834" cy="645637"/>
          </a:xfrm>
        </p:spPr>
        <p:txBody>
          <a:bodyPr>
            <a:normAutofit/>
          </a:bodyPr>
          <a:lstStyle/>
          <a:p>
            <a:r>
              <a:rPr lang="en-US" dirty="0"/>
              <a:t>Anselm Vossen</a:t>
            </a:r>
          </a:p>
        </p:txBody>
      </p:sp>
      <p:pic>
        <p:nvPicPr>
          <p:cNvPr id="9" name="Picture 8" descr="Image result for jefferson lab logo">
            <a:extLst>
              <a:ext uri="{FF2B5EF4-FFF2-40B4-BE49-F238E27FC236}">
                <a16:creationId xmlns:a16="http://schemas.microsoft.com/office/drawing/2014/main" id="{8CFB2D4D-28F4-8240-8618-503B64E1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654" y="5881184"/>
            <a:ext cx="2555245" cy="8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CDCE91-7648-274C-A540-B92031E58C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0515"/>
            <a:ext cx="2606292" cy="437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FAAA4-DA70-2D4B-B1E8-A34CD0433E6C}"/>
              </a:ext>
            </a:extLst>
          </p:cNvPr>
          <p:cNvSpPr txBox="1"/>
          <p:nvPr/>
        </p:nvSpPr>
        <p:spPr>
          <a:xfrm>
            <a:off x="0" y="6051183"/>
            <a:ext cx="27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supported by the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473E8AD-EC5C-8349-98EE-2E0C7C26C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5115" y="5881184"/>
            <a:ext cx="1905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8C6635-52E3-E84F-B04C-DF3169726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/>
          <a:stretch/>
        </p:blipFill>
        <p:spPr>
          <a:xfrm>
            <a:off x="6457941" y="4833681"/>
            <a:ext cx="2686059" cy="140430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77D1052-9A6E-7C4B-8A37-B7DED78F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1" y="3089485"/>
            <a:ext cx="3547752" cy="7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D203EF-ABA4-6847-AD11-8DC1AAAF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33" y="2649111"/>
            <a:ext cx="3834574" cy="1222007"/>
          </a:xfrm>
          <a:prstGeom prst="rect">
            <a:avLst/>
          </a:prstGeom>
        </p:spPr>
      </p:pic>
      <p:pic>
        <p:nvPicPr>
          <p:cNvPr id="5" name="Immagine 6" descr="Ritaglio schermata">
            <a:extLst>
              <a:ext uri="{FF2B5EF4-FFF2-40B4-BE49-F238E27FC236}">
                <a16:creationId xmlns:a16="http://schemas.microsoft.com/office/drawing/2014/main" id="{EC44E92D-1D9D-7F41-9800-EE4D84D75D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"/>
          <a:stretch/>
        </p:blipFill>
        <p:spPr>
          <a:xfrm>
            <a:off x="6193258" y="927586"/>
            <a:ext cx="2094383" cy="170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70260-4B1F-CB4B-A8B7-CC286421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9" y="275836"/>
            <a:ext cx="9521485" cy="487490"/>
          </a:xfrm>
        </p:spPr>
        <p:txBody>
          <a:bodyPr/>
          <a:lstStyle/>
          <a:p>
            <a:r>
              <a:rPr lang="en-US" sz="3400" dirty="0"/>
              <a:t>Generalized Parton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589" y="763326"/>
                <a:ext cx="7709529" cy="6094674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Four chiral even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four chiral odd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be related to impact parameter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 Accessed in exclusive processes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Measured amplitudes contain complex convolutions of GPDs</a:t>
                </a:r>
              </a:p>
              <a:p>
                <a:r>
                  <a:rPr lang="en-US" dirty="0"/>
                  <a:t>Cross section also contains contributions from competing processes and interferences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Need many degrees of freedom and long </a:t>
                </a:r>
                <a:br>
                  <a:rPr lang="en-US" dirty="0"/>
                </a:br>
                <a:r>
                  <a:rPr lang="en-US" dirty="0"/>
                  <a:t>kinematic lever arms to disentangle GPDs from</a:t>
                </a:r>
                <a:br>
                  <a:rPr lang="en-US" dirty="0"/>
                </a:br>
                <a:r>
                  <a:rPr lang="en-US" dirty="0"/>
                  <a:t>measured cross-section</a:t>
                </a:r>
              </a:p>
              <a:p>
                <a:r>
                  <a:rPr lang="en-US" b="1" dirty="0"/>
                  <a:t>Flexibility of EIC ideal with wide coverage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/>
                  <a:t>, polarization,</a:t>
                </a:r>
                <a:br>
                  <a:rPr lang="en-US" b="1" dirty="0"/>
                </a:br>
                <a:r>
                  <a:rPr lang="en-US" b="1" dirty="0"/>
                  <a:t>possibly beam charge </a:t>
                </a:r>
                <a:r>
                  <a:rPr lang="en-US" b="1" dirty="0">
                    <a:solidFill>
                      <a:srgbClr val="FF0000"/>
                    </a:solidFill>
                  </a:rPr>
                  <a:t>+ high precision</a:t>
                </a:r>
              </a:p>
              <a:p>
                <a:r>
                  <a:rPr lang="en-US" b="1" dirty="0"/>
                  <a:t>Everything can be measured at the same experiment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89" y="763326"/>
                <a:ext cx="7709529" cy="6094674"/>
              </a:xfrm>
              <a:blipFill>
                <a:blip r:embed="rId6"/>
                <a:stretch>
                  <a:fillRect l="-824" r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9F5B-0FA9-A74D-9C12-C38E3D03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67E695-C49E-8B4C-8C8D-0B2825C7373B}"/>
              </a:ext>
            </a:extLst>
          </p:cNvPr>
          <p:cNvSpPr/>
          <p:nvPr/>
        </p:nvSpPr>
        <p:spPr>
          <a:xfrm>
            <a:off x="6255252" y="3328669"/>
            <a:ext cx="1191684" cy="616058"/>
          </a:xfrm>
          <a:prstGeom prst="ellipse">
            <a:avLst/>
          </a:prstGeom>
          <a:noFill/>
          <a:ln w="25400">
            <a:solidFill>
              <a:srgbClr val="D72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C7DC69-B6F0-694F-A710-E27D3E21199B}"/>
              </a:ext>
            </a:extLst>
          </p:cNvPr>
          <p:cNvCxnSpPr>
            <a:stCxn id="14" idx="4"/>
          </p:cNvCxnSpPr>
          <p:nvPr/>
        </p:nvCxnSpPr>
        <p:spPr>
          <a:xfrm>
            <a:off x="6851094" y="3944727"/>
            <a:ext cx="590444" cy="1591106"/>
          </a:xfrm>
          <a:prstGeom prst="straightConnector1">
            <a:avLst/>
          </a:prstGeom>
          <a:ln w="15875">
            <a:solidFill>
              <a:srgbClr val="D720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A40DE35-18AF-B847-BF75-4159D27A47FC}"/>
              </a:ext>
            </a:extLst>
          </p:cNvPr>
          <p:cNvSpPr/>
          <p:nvPr/>
        </p:nvSpPr>
        <p:spPr>
          <a:xfrm>
            <a:off x="7684069" y="3307302"/>
            <a:ext cx="1191684" cy="616058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9B5BB5-357E-584D-956F-773D4BC5860C}"/>
              </a:ext>
            </a:extLst>
          </p:cNvPr>
          <p:cNvCxnSpPr>
            <a:stCxn id="17" idx="4"/>
          </p:cNvCxnSpPr>
          <p:nvPr/>
        </p:nvCxnSpPr>
        <p:spPr>
          <a:xfrm flipH="1">
            <a:off x="8198603" y="3923360"/>
            <a:ext cx="81308" cy="1036226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A2734B3-15E0-6247-AFE9-3D94435F72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47" y="2628083"/>
            <a:ext cx="4235453" cy="14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6992-9184-DA42-851E-2E07C5B9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kinematic lever 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C40AF-E12D-FE46-8516-3303CE792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EIC impact on sea quarks</a:t>
                </a:r>
              </a:p>
              <a:p>
                <a:r>
                  <a:rPr lang="en-US" dirty="0"/>
                  <a:t>Extraction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needs polarized beams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no constraints from Hera data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olidFill>
                      <a:srgbClr val="7030A0"/>
                    </a:solidFill>
                    <a:sym typeface="Wingdings" pitchFamily="2" charset="2"/>
                  </a:rPr>
                  <a:t>E crucial in ingredient in Ji sum rule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EIC with good forward acceptance will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cover a large lever arm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needed for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spatial imaging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C40AF-E12D-FE46-8516-3303CE792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01F46-552A-514C-B16C-C8E5CAC4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A03E90-37B4-5F41-9561-BB934FEF7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5" t="4095" r="3471"/>
          <a:stretch/>
        </p:blipFill>
        <p:spPr>
          <a:xfrm>
            <a:off x="5944650" y="3666954"/>
            <a:ext cx="2828647" cy="1964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9B4BD-A6DE-AA45-9E6B-03180D07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81" y="1354089"/>
            <a:ext cx="3013336" cy="2162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AFB30F-2F9E-BD4F-9AA9-EBFEE11AA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56" y="4457930"/>
            <a:ext cx="3786693" cy="23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226344" y="5566767"/>
            <a:ext cx="6858000" cy="376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143000" y="1885950"/>
            <a:ext cx="2171700" cy="3657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564748" y="448557"/>
            <a:ext cx="8464378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TMD PDFs from SIDIS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534CA-18D9-184E-9855-0E8C8B86F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5FF5-C987-43E3-B588-382CEF0A4B54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32483" name="Object 3"/>
          <p:cNvGraphicFramePr>
            <a:graphicFrameLocks noChangeAspect="1"/>
          </p:cNvGraphicFramePr>
          <p:nvPr/>
        </p:nvGraphicFramePr>
        <p:xfrm>
          <a:off x="3714750" y="3983832"/>
          <a:ext cx="1652588" cy="110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" name="Document" r:id="rId4" imgW="6088943" imgH="4066896" progId="Word.Document.8">
                  <p:embed/>
                </p:oleObj>
              </mc:Choice>
              <mc:Fallback>
                <p:oleObj name="Document" r:id="rId4" imgW="6088943" imgH="4066896" progId="Word.Document.8">
                  <p:embed/>
                  <p:pic>
                    <p:nvPicPr>
                      <p:cNvPr id="532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3983832"/>
                        <a:ext cx="1652588" cy="110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4686300" y="3543301"/>
            <a:ext cx="8572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endParaRPr lang="en-US" sz="1500"/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86" name="Object 6"/>
          <p:cNvGraphicFramePr>
            <a:graphicFrameLocks noChangeAspect="1"/>
          </p:cNvGraphicFramePr>
          <p:nvPr/>
        </p:nvGraphicFramePr>
        <p:xfrm>
          <a:off x="3600450" y="1771650"/>
          <a:ext cx="10953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" name="Equation" r:id="rId6" imgW="1028520" imgH="444240" progId="Equation.3">
                  <p:embed/>
                </p:oleObj>
              </mc:Choice>
              <mc:Fallback>
                <p:oleObj name="Equation" r:id="rId6" imgW="1028520" imgH="444240" progId="Equation.3">
                  <p:embed/>
                  <p:pic>
                    <p:nvPicPr>
                      <p:cNvPr id="532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1771650"/>
                        <a:ext cx="10953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4488656" y="1187723"/>
            <a:ext cx="2135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1143000" y="1486571"/>
            <a:ext cx="50206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532489" name="Object 9"/>
          <p:cNvGraphicFramePr>
            <a:graphicFrameLocks noChangeAspect="1"/>
          </p:cNvGraphicFramePr>
          <p:nvPr/>
        </p:nvGraphicFramePr>
        <p:xfrm>
          <a:off x="3575449" y="2343150"/>
          <a:ext cx="2164556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" name="Equation" r:id="rId8" imgW="2133360" imgH="355320" progId="Equation.3">
                  <p:embed/>
                </p:oleObj>
              </mc:Choice>
              <mc:Fallback>
                <p:oleObj name="Equation" r:id="rId8" imgW="2133360" imgH="355320" progId="Equation.3">
                  <p:embed/>
                  <p:pic>
                    <p:nvPicPr>
                      <p:cNvPr id="532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449" y="2343150"/>
                        <a:ext cx="2164556" cy="358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1" name="Object 11"/>
          <p:cNvGraphicFramePr>
            <a:graphicFrameLocks noChangeAspect="1"/>
          </p:cNvGraphicFramePr>
          <p:nvPr/>
        </p:nvGraphicFramePr>
        <p:xfrm>
          <a:off x="1143000" y="2175274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532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75274"/>
                        <a:ext cx="8572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2" name="Rectangle 12"/>
          <p:cNvSpPr>
            <a:spLocks noChangeArrowheads="1"/>
          </p:cNvSpPr>
          <p:nvPr/>
        </p:nvSpPr>
        <p:spPr bwMode="auto">
          <a:xfrm>
            <a:off x="1143001" y="21359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93" name="Object 13"/>
          <p:cNvGraphicFramePr>
            <a:graphicFrameLocks noChangeAspect="1"/>
          </p:cNvGraphicFramePr>
          <p:nvPr/>
        </p:nvGraphicFramePr>
        <p:xfrm>
          <a:off x="3606405" y="2639616"/>
          <a:ext cx="3188494" cy="125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1" name="Equation" r:id="rId12" imgW="3530520" imgH="1384200" progId="Equation.DSMT4">
                  <p:embed/>
                </p:oleObj>
              </mc:Choice>
              <mc:Fallback>
                <p:oleObj name="Equation" r:id="rId12" imgW="3530520" imgH="1384200" progId="Equation.DSMT4">
                  <p:embed/>
                  <p:pic>
                    <p:nvPicPr>
                      <p:cNvPr id="532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405" y="2639616"/>
                        <a:ext cx="3188494" cy="12513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4" name="Rectangle 14"/>
          <p:cNvSpPr>
            <a:spLocks noChangeArrowheads="1"/>
          </p:cNvSpPr>
          <p:nvPr/>
        </p:nvSpPr>
        <p:spPr bwMode="auto">
          <a:xfrm>
            <a:off x="1314451" y="3164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95" name="Object 15"/>
          <p:cNvGraphicFramePr>
            <a:graphicFrameLocks noChangeAspect="1"/>
          </p:cNvGraphicFramePr>
          <p:nvPr/>
        </p:nvGraphicFramePr>
        <p:xfrm>
          <a:off x="1143000" y="3382567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2" name="Equation" r:id="rId14" imgW="114151" imgH="215619" progId="Equation.3">
                  <p:embed/>
                </p:oleObj>
              </mc:Choice>
              <mc:Fallback>
                <p:oleObj name="Equation" r:id="rId14" imgW="114151" imgH="215619" progId="Equation.3">
                  <p:embed/>
                  <p:pic>
                    <p:nvPicPr>
                      <p:cNvPr id="5324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567"/>
                        <a:ext cx="8572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6" name="Rectangle 16"/>
          <p:cNvSpPr>
            <a:spLocks noChangeArrowheads="1"/>
          </p:cNvSpPr>
          <p:nvPr/>
        </p:nvSpPr>
        <p:spPr bwMode="auto">
          <a:xfrm>
            <a:off x="1314451" y="33932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aphicFrame>
        <p:nvGraphicFramePr>
          <p:cNvPr id="532497" name="Object 17"/>
          <p:cNvGraphicFramePr>
            <a:graphicFrameLocks noChangeAspect="1"/>
          </p:cNvGraphicFramePr>
          <p:nvPr/>
        </p:nvGraphicFramePr>
        <p:xfrm>
          <a:off x="1143000" y="3546874"/>
          <a:ext cx="8572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" name="Equation" r:id="rId15" imgW="114151" imgH="215619" progId="Equation.3">
                  <p:embed/>
                </p:oleObj>
              </mc:Choice>
              <mc:Fallback>
                <p:oleObj name="Equation" r:id="rId15" imgW="114151" imgH="215619" progId="Equation.3">
                  <p:embed/>
                  <p:pic>
                    <p:nvPicPr>
                      <p:cNvPr id="532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46874"/>
                        <a:ext cx="8572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498" name="Rectangle 18"/>
          <p:cNvSpPr>
            <a:spLocks noChangeArrowheads="1"/>
          </p:cNvSpPr>
          <p:nvPr/>
        </p:nvSpPr>
        <p:spPr bwMode="auto">
          <a:xfrm>
            <a:off x="4374356" y="3698752"/>
            <a:ext cx="44435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532499" name="Object 19"/>
          <p:cNvGraphicFramePr>
            <a:graphicFrameLocks noChangeAspect="1"/>
          </p:cNvGraphicFramePr>
          <p:nvPr/>
        </p:nvGraphicFramePr>
        <p:xfrm>
          <a:off x="3554017" y="3886201"/>
          <a:ext cx="3349228" cy="160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" name="Equation" r:id="rId16" imgW="3809880" imgH="1828800" progId="Equation.3">
                  <p:embed/>
                </p:oleObj>
              </mc:Choice>
              <mc:Fallback>
                <p:oleObj name="Equation" r:id="rId16" imgW="3809880" imgH="1828800" progId="Equation.3">
                  <p:embed/>
                  <p:pic>
                    <p:nvPicPr>
                      <p:cNvPr id="532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017" y="3886201"/>
                        <a:ext cx="3349228" cy="16085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0" name="Rectangle 20"/>
          <p:cNvSpPr>
            <a:spLocks noChangeArrowheads="1"/>
          </p:cNvSpPr>
          <p:nvPr/>
        </p:nvSpPr>
        <p:spPr bwMode="auto">
          <a:xfrm>
            <a:off x="1143001" y="51040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532501" name="Picture 21" descr="distrib"/>
          <p:cNvPicPr>
            <a:picLocks noChangeAspect="1" noChangeArrowheads="1"/>
          </p:cNvPicPr>
          <p:nvPr/>
        </p:nvPicPr>
        <p:blipFill>
          <a:blip r:embed="rId18"/>
          <a:srcRect/>
          <a:stretch/>
        </p:blipFill>
        <p:spPr bwMode="auto">
          <a:xfrm>
            <a:off x="1943100" y="2343150"/>
            <a:ext cx="1028700" cy="2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2" name="Picture 22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3" t="69313" r="50769" b="14145"/>
          <a:stretch>
            <a:fillRect/>
          </a:stretch>
        </p:blipFill>
        <p:spPr bwMode="auto">
          <a:xfrm>
            <a:off x="1943100" y="2743201"/>
            <a:ext cx="1543050" cy="3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3" name="Picture 23" descr="distrib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23" t="89116" r="49615" b="-5658"/>
          <a:stretch>
            <a:fillRect/>
          </a:stretch>
        </p:blipFill>
        <p:spPr bwMode="auto">
          <a:xfrm>
            <a:off x="1943100" y="3143250"/>
            <a:ext cx="154305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4" name="Picture 24" descr="distrib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9" t="29706" r="51923" b="56581"/>
          <a:stretch>
            <a:fillRect/>
          </a:stretch>
        </p:blipFill>
        <p:spPr bwMode="auto">
          <a:xfrm>
            <a:off x="1943100" y="3543301"/>
            <a:ext cx="1485900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5" name="Picture 25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16" t="46680" r="51923" b="29706"/>
          <a:stretch>
            <a:fillRect/>
          </a:stretch>
        </p:blipFill>
        <p:spPr bwMode="auto">
          <a:xfrm>
            <a:off x="2000250" y="3771901"/>
            <a:ext cx="1428750" cy="52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6" name="Picture 26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23" t="82043" r="-5769"/>
          <a:stretch>
            <a:fillRect/>
          </a:stretch>
        </p:blipFill>
        <p:spPr bwMode="auto">
          <a:xfrm>
            <a:off x="1828800" y="4229100"/>
            <a:ext cx="1485900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7" name="Picture 27" descr="distrib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9" t="11316" r="46153" b="74971"/>
          <a:stretch>
            <a:fillRect/>
          </a:stretch>
        </p:blipFill>
        <p:spPr bwMode="auto">
          <a:xfrm>
            <a:off x="1943100" y="4743450"/>
            <a:ext cx="1600200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8" name="Picture 28" descr="distri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76" t="7072" r="-4616" b="74971"/>
          <a:stretch>
            <a:fillRect/>
          </a:stretch>
        </p:blipFill>
        <p:spPr bwMode="auto">
          <a:xfrm>
            <a:off x="1885950" y="5086351"/>
            <a:ext cx="1371600" cy="3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09" name="Rectangle 29"/>
          <p:cNvSpPr>
            <a:spLocks noChangeArrowheads="1"/>
          </p:cNvSpPr>
          <p:nvPr/>
        </p:nvSpPr>
        <p:spPr bwMode="auto">
          <a:xfrm>
            <a:off x="3429000" y="3083197"/>
            <a:ext cx="3415013" cy="199975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532510" name="Rectangle 30"/>
          <p:cNvSpPr>
            <a:spLocks noChangeArrowheads="1"/>
          </p:cNvSpPr>
          <p:nvPr/>
        </p:nvSpPr>
        <p:spPr bwMode="auto">
          <a:xfrm>
            <a:off x="3429000" y="5170819"/>
            <a:ext cx="3543300" cy="300082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532511" name="Text Box 31"/>
          <p:cNvSpPr txBox="1">
            <a:spLocks noChangeArrowheads="1"/>
          </p:cNvSpPr>
          <p:nvPr/>
        </p:nvSpPr>
        <p:spPr bwMode="auto">
          <a:xfrm>
            <a:off x="6915150" y="2662238"/>
            <a:ext cx="1028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/>
              <a:t>Unpolarized</a:t>
            </a:r>
          </a:p>
        </p:txBody>
      </p:sp>
      <p:sp>
        <p:nvSpPr>
          <p:cNvPr id="532512" name="Text Box 32"/>
          <p:cNvSpPr txBox="1">
            <a:spLocks noChangeArrowheads="1"/>
          </p:cNvSpPr>
          <p:nvPr/>
        </p:nvSpPr>
        <p:spPr bwMode="auto">
          <a:xfrm>
            <a:off x="6972300" y="3657601"/>
            <a:ext cx="800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rgbClr val="FF3300"/>
                </a:solidFill>
              </a:rPr>
              <a:t>Polarized target</a:t>
            </a:r>
          </a:p>
        </p:txBody>
      </p:sp>
      <p:sp>
        <p:nvSpPr>
          <p:cNvPr id="532513" name="Text Box 33"/>
          <p:cNvSpPr txBox="1">
            <a:spLocks noChangeArrowheads="1"/>
          </p:cNvSpPr>
          <p:nvPr/>
        </p:nvSpPr>
        <p:spPr bwMode="auto">
          <a:xfrm>
            <a:off x="6972300" y="4800600"/>
            <a:ext cx="857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>
                <a:solidFill>
                  <a:schemeClr val="accent1"/>
                </a:solidFill>
              </a:rPr>
              <a:t>Polarzied beam and target</a:t>
            </a:r>
          </a:p>
        </p:txBody>
      </p:sp>
      <p:sp>
        <p:nvSpPr>
          <p:cNvPr id="532514" name="Rectangle 34"/>
          <p:cNvSpPr>
            <a:spLocks noChangeArrowheads="1"/>
          </p:cNvSpPr>
          <p:nvPr/>
        </p:nvSpPr>
        <p:spPr bwMode="auto">
          <a:xfrm>
            <a:off x="3429000" y="2357436"/>
            <a:ext cx="3415013" cy="671513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532515" name="Text Box 35"/>
          <p:cNvSpPr txBox="1">
            <a:spLocks noChangeArrowheads="1"/>
          </p:cNvSpPr>
          <p:nvPr/>
        </p:nvSpPr>
        <p:spPr bwMode="auto">
          <a:xfrm>
            <a:off x="1543050" y="5486400"/>
            <a:ext cx="6115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i="1"/>
              <a:t>S</a:t>
            </a:r>
            <a:r>
              <a:rPr lang="en-US" i="1" baseline="-25000"/>
              <a:t>L</a:t>
            </a:r>
            <a:r>
              <a:rPr lang="en-US"/>
              <a:t> and </a:t>
            </a:r>
            <a:r>
              <a:rPr lang="en-US" i="1"/>
              <a:t>S</a:t>
            </a:r>
            <a:r>
              <a:rPr lang="en-US" i="1" baseline="-25000"/>
              <a:t>T</a:t>
            </a:r>
            <a:r>
              <a:rPr lang="en-US"/>
              <a:t>: Target Polarizations;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l-GR" i="1">
                <a:solidFill>
                  <a:srgbClr val="FF3300"/>
                </a:solidFill>
                <a:cs typeface="Arial" pitchFamily="34" charset="0"/>
              </a:rPr>
              <a:t>λ</a:t>
            </a:r>
            <a:r>
              <a:rPr lang="en-US" i="1">
                <a:solidFill>
                  <a:srgbClr val="FF3300"/>
                </a:solidFill>
                <a:cs typeface="Arial" pitchFamily="34" charset="0"/>
              </a:rPr>
              <a:t>e</a:t>
            </a:r>
            <a:r>
              <a:rPr lang="en-US">
                <a:solidFill>
                  <a:srgbClr val="FF3300"/>
                </a:solidFill>
                <a:cs typeface="Arial" pitchFamily="34" charset="0"/>
              </a:rPr>
              <a:t>: Beam Polarization</a:t>
            </a:r>
            <a:endParaRPr lang="el-GR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532516" name="Text Box 36"/>
          <p:cNvSpPr txBox="1">
            <a:spLocks noChangeArrowheads="1"/>
          </p:cNvSpPr>
          <p:nvPr/>
        </p:nvSpPr>
        <p:spPr bwMode="auto">
          <a:xfrm>
            <a:off x="1143000" y="3886200"/>
            <a:ext cx="10287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050" b="1">
                <a:solidFill>
                  <a:srgbClr val="FF3300"/>
                </a:solidFill>
              </a:rPr>
              <a:t>Sivers</a:t>
            </a:r>
          </a:p>
        </p:txBody>
      </p:sp>
      <p:sp>
        <p:nvSpPr>
          <p:cNvPr id="532519" name="Text Box 39"/>
          <p:cNvSpPr txBox="1">
            <a:spLocks noChangeArrowheads="1"/>
          </p:cNvSpPr>
          <p:nvPr/>
        </p:nvSpPr>
        <p:spPr bwMode="auto">
          <a:xfrm>
            <a:off x="1121474" y="3543300"/>
            <a:ext cx="97174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 err="1"/>
              <a:t>Transversity</a:t>
            </a:r>
            <a:endParaRPr lang="en-US" sz="1050" b="1" dirty="0"/>
          </a:p>
        </p:txBody>
      </p:sp>
      <p:sp>
        <p:nvSpPr>
          <p:cNvPr id="532520" name="Text Box 40"/>
          <p:cNvSpPr txBox="1">
            <a:spLocks noChangeArrowheads="1"/>
          </p:cNvSpPr>
          <p:nvPr/>
        </p:nvSpPr>
        <p:spPr bwMode="auto">
          <a:xfrm>
            <a:off x="1086596" y="2743200"/>
            <a:ext cx="1043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>
                <a:solidFill>
                  <a:srgbClr val="990000"/>
                </a:solidFill>
              </a:rPr>
              <a:t>Boer-Mulders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083426" y="4317207"/>
            <a:ext cx="9412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 err="1"/>
              <a:t>Pretzelosity</a:t>
            </a:r>
            <a:endParaRPr lang="en-US" sz="1050" b="1" dirty="0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175488" y="5188893"/>
            <a:ext cx="96372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/>
              <a:t>Worm Gear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1082885" y="3143251"/>
            <a:ext cx="96372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050" b="1" dirty="0"/>
              <a:t>Worm Gear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02112" y="5714466"/>
            <a:ext cx="55419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x: momentum fraction carried by struck quark, z: fractional energy of hadron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658B3-74BC-0144-A0E8-D61929F132E7}"/>
              </a:ext>
            </a:extLst>
          </p:cNvPr>
          <p:cNvSpPr/>
          <p:nvPr/>
        </p:nvSpPr>
        <p:spPr>
          <a:xfrm>
            <a:off x="5694842" y="1447629"/>
            <a:ext cx="1706083" cy="79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14" descr="azimuthal_angles_uli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317"/>
            <a:ext cx="1537892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8AB5410-F7A9-4649-814C-92CA2619ED0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1601" y="906814"/>
            <a:ext cx="1689380" cy="13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6739-D6B5-C74D-902E-637DF84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54" y="245534"/>
            <a:ext cx="8894346" cy="487490"/>
          </a:xfrm>
        </p:spPr>
        <p:txBody>
          <a:bodyPr/>
          <a:lstStyle/>
          <a:p>
            <a:r>
              <a:rPr lang="en-US" sz="3400" dirty="0"/>
              <a:t>Evolution of TMDs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89DBF-B97E-BB49-9954-212F12AFC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670401"/>
                <a:ext cx="9144000" cy="19420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Need larger lever arm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to determine evolution kernel, TMDs</a:t>
                </a:r>
              </a:p>
              <a:p>
                <a:r>
                  <a:rPr lang="en-US" dirty="0"/>
                  <a:t>EIC will have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coverage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>
                    <a:solidFill>
                      <a:srgbClr val="C00000"/>
                    </a:solidFill>
                    <a:sym typeface="Wingdings" pitchFamily="2" charset="2"/>
                  </a:rPr>
                  <a:t>pin down </a:t>
                </a:r>
                <a:r>
                  <a:rPr lang="en-US" dirty="0">
                    <a:solidFill>
                      <a:srgbClr val="C00000"/>
                    </a:solidFill>
                  </a:rPr>
                  <a:t>evolution kernel, </a:t>
                </a:r>
                <a:r>
                  <a:rPr lang="en-US" dirty="0" err="1">
                    <a:solidFill>
                      <a:srgbClr val="C00000"/>
                    </a:solidFill>
                  </a:rPr>
                  <a:t>TMDs@low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coverage </a:t>
                </a:r>
                <a:r>
                  <a:rPr lang="en-US" dirty="0">
                    <a:sym typeface="Wingdings" pitchFamily="2" charset="2"/>
                  </a:rPr>
                  <a:t>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coverage, where TMDs are unconstrained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TMD factorization on more solid ground at EIC then at other high precision facilities (small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 ≈1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89DBF-B97E-BB49-9954-212F12AFC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670401"/>
                <a:ext cx="9144000" cy="1942065"/>
              </a:xfrm>
              <a:blipFill>
                <a:blip r:embed="rId2"/>
                <a:stretch>
                  <a:fillRect l="-55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89844-A95B-AE46-8210-A78C8A7F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299FD9-C39C-5F42-B86F-25810BB35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3012"/>
            <a:ext cx="9144000" cy="1130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1A9309-2103-2644-A860-6476D86CF37C}"/>
              </a:ext>
            </a:extLst>
          </p:cNvPr>
          <p:cNvSpPr txBox="1"/>
          <p:nvPr/>
        </p:nvSpPr>
        <p:spPr>
          <a:xfrm>
            <a:off x="2629647" y="4142835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Evolution Kernel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1BC7D-4556-8045-A2B9-42D3A4D61E3E}"/>
              </a:ext>
            </a:extLst>
          </p:cNvPr>
          <p:cNvSpPr txBox="1"/>
          <p:nvPr/>
        </p:nvSpPr>
        <p:spPr>
          <a:xfrm>
            <a:off x="7639414" y="402687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FF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476948-6B7E-C746-A9D6-22C5D09A06A5}"/>
              </a:ext>
            </a:extLst>
          </p:cNvPr>
          <p:cNvCxnSpPr/>
          <p:nvPr/>
        </p:nvCxnSpPr>
        <p:spPr>
          <a:xfrm flipV="1">
            <a:off x="3679860" y="3130883"/>
            <a:ext cx="800548" cy="853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046F0A-1ABF-E54B-B710-CD5C67FED36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093745" y="3089957"/>
            <a:ext cx="1025128" cy="936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Simplified schematic diagram of semi-inclusive deep inelastic... | Download  Scientific Diagram">
            <a:extLst>
              <a:ext uri="{FF2B5EF4-FFF2-40B4-BE49-F238E27FC236}">
                <a16:creationId xmlns:a16="http://schemas.microsoft.com/office/drawing/2014/main" id="{46DC449F-EB58-EE4E-9C57-4B9D4B60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86" y="1145472"/>
            <a:ext cx="1928261" cy="15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285513-13CE-9749-A583-0157B43C34A3}"/>
              </a:ext>
            </a:extLst>
          </p:cNvPr>
          <p:cNvSpPr txBox="1"/>
          <p:nvPr/>
        </p:nvSpPr>
        <p:spPr>
          <a:xfrm>
            <a:off x="5094749" y="4142835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TMD PDF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5192EF-39DC-CA41-A2CF-399C68485635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5664777" y="3130883"/>
            <a:ext cx="291908" cy="101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3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71D8-8378-314B-9BE0-1C4AAB89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EIC on TMD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16683-313A-0C4E-8832-ABD1C886A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337" y="1670996"/>
                <a:ext cx="3745483" cy="4993659"/>
              </a:xfrm>
            </p:spPr>
            <p:txBody>
              <a:bodyPr/>
              <a:lstStyle/>
              <a:p>
                <a:r>
                  <a:rPr lang="en-US" dirty="0"/>
                  <a:t>Results from SV19 refit with EIC </a:t>
                </a:r>
                <a:r>
                  <a:rPr lang="en-US" dirty="0" err="1"/>
                  <a:t>pseudodata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results from Pavia19 consistent</a:t>
                </a:r>
              </a:p>
              <a:p>
                <a:r>
                  <a:rPr lang="en-US" dirty="0"/>
                  <a:t>As expected, biggest reduction in </a:t>
                </a:r>
                <a:r>
                  <a:rPr lang="en-US" dirty="0" err="1"/>
                  <a:t>kernel</a:t>
                </a:r>
                <a:r>
                  <a:rPr lang="en-US" dirty="0" err="1">
                    <a:sym typeface="Wingdings" pitchFamily="2" charset="2"/>
                  </a:rPr>
                  <a:t></a:t>
                </a:r>
                <a:r>
                  <a:rPr lang="en-US" dirty="0" err="1">
                    <a:solidFill>
                      <a:srgbClr val="AE0A24"/>
                    </a:solidFill>
                    <a:sym typeface="Wingdings" pitchFamily="2" charset="2"/>
                  </a:rPr>
                  <a:t>independent</a:t>
                </a:r>
                <a:r>
                  <a:rPr lang="en-US" dirty="0">
                    <a:solidFill>
                      <a:srgbClr val="AE0A24"/>
                    </a:solidFill>
                    <a:sym typeface="Wingdings" pitchFamily="2" charset="2"/>
                  </a:rPr>
                  <a:t> of TMD</a:t>
                </a:r>
                <a:endParaRPr lang="en-US" dirty="0">
                  <a:solidFill>
                    <a:srgbClr val="AE0A24"/>
                  </a:solidFill>
                </a:endParaRPr>
              </a:p>
              <a:p>
                <a:r>
                  <a:rPr lang="en-US" dirty="0"/>
                  <a:t>TMD PDF and FF </a:t>
                </a:r>
                <a:r>
                  <a:rPr lang="en-US" dirty="0" err="1"/>
                  <a:t>uncert</a:t>
                </a:r>
                <a:r>
                  <a:rPr lang="en-US" dirty="0"/>
                  <a:t> reduction mostly at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16683-313A-0C4E-8832-ABD1C886A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337" y="1670996"/>
                <a:ext cx="3745483" cy="4993659"/>
              </a:xfrm>
              <a:blipFill>
                <a:blip r:embed="rId2"/>
                <a:stretch>
                  <a:fillRect l="-1689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EAA5D-CA24-6842-B486-01474E82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53391-6DEB-4645-9062-5D1145D8F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20" y="3787685"/>
            <a:ext cx="5250180" cy="2132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10F8D-581D-4647-94A9-729C2F3CA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93" y="1471679"/>
            <a:ext cx="2270276" cy="1444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AC4DC6-FEF1-B746-82CD-F0EF537B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69" y="1096689"/>
            <a:ext cx="2462628" cy="19736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DFD604C-3DC0-F443-82DD-033447DB8084}"/>
              </a:ext>
            </a:extLst>
          </p:cNvPr>
          <p:cNvSpPr/>
          <p:nvPr/>
        </p:nvSpPr>
        <p:spPr>
          <a:xfrm>
            <a:off x="6858000" y="1584179"/>
            <a:ext cx="576645" cy="587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6C20A4-37E0-BC47-9B02-7E68B5B0F73E}"/>
                  </a:ext>
                </a:extLst>
              </p:cNvPr>
              <p:cNvSpPr txBox="1"/>
              <p:nvPr/>
            </p:nvSpPr>
            <p:spPr>
              <a:xfrm>
                <a:off x="4846320" y="6050280"/>
                <a:ext cx="3993850" cy="405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TMD PDF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dirty="0"/>
                  <a:t>(top) and 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(bottom)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6C20A4-37E0-BC47-9B02-7E68B5B0F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6050280"/>
                <a:ext cx="3993850" cy="405111"/>
              </a:xfrm>
              <a:prstGeom prst="rect">
                <a:avLst/>
              </a:prstGeom>
              <a:blipFill>
                <a:blip r:embed="rId6"/>
                <a:stretch>
                  <a:fillRect l="-1270" r="-317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2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771D-2380-784F-B100-2A633C11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84"/>
            <a:ext cx="8464378" cy="487490"/>
          </a:xfrm>
        </p:spPr>
        <p:txBody>
          <a:bodyPr/>
          <a:lstStyle/>
          <a:p>
            <a:r>
              <a:rPr lang="en-US" sz="3200" dirty="0"/>
              <a:t>Impact on </a:t>
            </a:r>
            <a:r>
              <a:rPr lang="en-US" sz="3200" dirty="0" err="1"/>
              <a:t>Transversity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and Tensor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6AB50-6F60-CE4F-88B3-F6341E9B3D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354089"/>
                <a:ext cx="2886102" cy="4993659"/>
              </a:xfrm>
            </p:spPr>
            <p:txBody>
              <a:bodyPr/>
              <a:lstStyle/>
              <a:p>
                <a:r>
                  <a:rPr lang="en-US" dirty="0"/>
                  <a:t>Chiral-odd </a:t>
                </a:r>
                <a:r>
                  <a:rPr lang="en-US" dirty="0" err="1"/>
                  <a:t>transversity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accessed in single and di-hadron measurements (complementary)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(tensor charge)</a:t>
                </a:r>
                <a:r>
                  <a:rPr lang="en-US" dirty="0">
                    <a:sym typeface="Wingdings" pitchFamily="2" charset="2"/>
                  </a:rPr>
                  <a:t>can be compared to lattice, needed to estimate coupling to certain new physics interactions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E6AB50-6F60-CE4F-88B3-F6341E9B3D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354089"/>
                <a:ext cx="2886102" cy="4993659"/>
              </a:xfrm>
              <a:blipFill>
                <a:blip r:embed="rId2"/>
                <a:stretch>
                  <a:fillRect l="-2632" t="-1269" r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9AA63-48E6-7044-9927-A17624EA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0A4F2-BAB4-8A4B-8B43-CB8058C6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260" y="1117166"/>
            <a:ext cx="6368527" cy="290116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370D9FF-E6AC-EC43-A1C5-7CF3F57B3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692" y="4224058"/>
            <a:ext cx="5172850" cy="236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80332-E6EB-E44C-90D0-CA6C30A9E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834" y="-110968"/>
            <a:ext cx="1990165" cy="15949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EB3308-48F9-4B43-A280-484D770CAA7D}"/>
              </a:ext>
            </a:extLst>
          </p:cNvPr>
          <p:cNvSpPr/>
          <p:nvPr/>
        </p:nvSpPr>
        <p:spPr>
          <a:xfrm>
            <a:off x="8567354" y="989505"/>
            <a:ext cx="267727" cy="550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4D53-777D-604E-B4A9-0A73A9CA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Constrains on T-odd </a:t>
            </a:r>
            <a:r>
              <a:rPr lang="en-US" dirty="0" err="1"/>
              <a:t>Sivers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AB7B0-A7D3-0841-9ABD-3402C88B1F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811" y="1403276"/>
                <a:ext cx="3886996" cy="4993659"/>
              </a:xfrm>
            </p:spPr>
            <p:txBody>
              <a:bodyPr/>
              <a:lstStyle/>
              <a:p>
                <a:r>
                  <a:rPr lang="en-US" dirty="0"/>
                  <a:t>Sivers function is one of the “original” TMDs</a:t>
                </a:r>
              </a:p>
              <a:p>
                <a:r>
                  <a:rPr lang="en-US" dirty="0"/>
                  <a:t>T-odd, vanishes if there is no OAM</a:t>
                </a:r>
              </a:p>
              <a:p>
                <a:r>
                  <a:rPr lang="en-US" dirty="0"/>
                  <a:t>Modified universality</a:t>
                </a:r>
              </a:p>
              <a:p>
                <a:r>
                  <a:rPr lang="en-US" dirty="0"/>
                  <a:t>Can be precisely determined in single spin asymmetries</a:t>
                </a:r>
              </a:p>
              <a:p>
                <a:r>
                  <a:rPr lang="en-US" dirty="0"/>
                  <a:t>Impact of EIC data will be enormous </a:t>
                </a:r>
              </a:p>
              <a:p>
                <a:r>
                  <a:rPr lang="en-US" dirty="0"/>
                  <a:t>Impact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data in particular noteworthy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AB7B0-A7D3-0841-9ABD-3402C88B1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811" y="1403276"/>
                <a:ext cx="3886996" cy="4993659"/>
              </a:xfrm>
              <a:blipFill>
                <a:blip r:embed="rId2"/>
                <a:stretch>
                  <a:fillRect l="-1629" t="-1269" r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444CB-04D3-ED43-8B5A-0A55BCAA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78C79-262C-8F44-88F6-975B4E55D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56" y="2246812"/>
            <a:ext cx="4439356" cy="4072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E47D3-BBE7-3140-8D7D-23B3DE8A4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492" y="12298"/>
            <a:ext cx="2293620" cy="183817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654B19-E26A-6640-9B72-9523E6847AB2}"/>
              </a:ext>
            </a:extLst>
          </p:cNvPr>
          <p:cNvSpPr/>
          <p:nvPr/>
        </p:nvSpPr>
        <p:spPr>
          <a:xfrm>
            <a:off x="7304674" y="1364710"/>
            <a:ext cx="576645" cy="587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B720-8B14-2545-A59E-EA7602FB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408633"/>
            <a:ext cx="9075419" cy="487490"/>
          </a:xfrm>
        </p:spPr>
        <p:txBody>
          <a:bodyPr/>
          <a:lstStyle/>
          <a:p>
            <a:r>
              <a:rPr lang="en-US" dirty="0"/>
              <a:t>Accessing TMD PDFs and FFs with Jets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413B-AC8F-FF46-A8F4-2C4302E1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Jets can be used as proxy for outgoing </a:t>
            </a:r>
            <a:r>
              <a:rPr lang="en-US" dirty="0" err="1"/>
              <a:t>parton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Decouple PDF and Fragmentation function (FF)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breaks convolution of transverse momenta</a:t>
            </a:r>
          </a:p>
          <a:p>
            <a:r>
              <a:rPr lang="en-US" dirty="0">
                <a:sym typeface="Wingdings" pitchFamily="2" charset="2"/>
              </a:rPr>
              <a:t>Enables to </a:t>
            </a:r>
          </a:p>
          <a:p>
            <a:pPr lvl="1"/>
            <a:r>
              <a:rPr lang="en-US" dirty="0">
                <a:sym typeface="Wingdings" pitchFamily="2" charset="2"/>
              </a:rPr>
              <a:t>measure TMD w/o FF contribution</a:t>
            </a:r>
          </a:p>
          <a:p>
            <a:pPr lvl="1"/>
            <a:r>
              <a:rPr lang="en-US" dirty="0">
                <a:sym typeface="Wingdings" pitchFamily="2" charset="2"/>
              </a:rPr>
              <a:t>FF w/o TMD contribution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28284-CAD7-3342-BF38-A415601C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ADE13-54F9-C046-8A9F-60F9CA21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89" y="3961888"/>
            <a:ext cx="5761452" cy="2311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36140-1FF3-984E-A429-B35A15D0C034}"/>
              </a:ext>
            </a:extLst>
          </p:cNvPr>
          <p:cNvSpPr txBox="1"/>
          <p:nvPr/>
        </p:nvSpPr>
        <p:spPr>
          <a:xfrm>
            <a:off x="1463175" y="6204236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Sivers</a:t>
            </a:r>
            <a:r>
              <a:rPr lang="en-US" dirty="0"/>
              <a:t> asymmetry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EBD90-CA29-7844-A8FA-83E7F6F99372}"/>
              </a:ext>
            </a:extLst>
          </p:cNvPr>
          <p:cNvSpPr txBox="1"/>
          <p:nvPr/>
        </p:nvSpPr>
        <p:spPr>
          <a:xfrm>
            <a:off x="4895865" y="6332796"/>
            <a:ext cx="192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Collins asymmetry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5AD84-2E9F-4C49-AB27-25D1F97D0133}"/>
              </a:ext>
            </a:extLst>
          </p:cNvPr>
          <p:cNvSpPr txBox="1"/>
          <p:nvPr/>
        </p:nvSpPr>
        <p:spPr>
          <a:xfrm>
            <a:off x="6919656" y="5754379"/>
            <a:ext cx="221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 </a:t>
            </a:r>
            <a:r>
              <a:rPr lang="en-US" sz="1200" i="1" dirty="0" err="1"/>
              <a:t>Phys.Rev.D</a:t>
            </a:r>
            <a:r>
              <a:rPr lang="en-US" sz="1200" dirty="0"/>
              <a:t> 102 (2020) 7, 074015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16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A8E6F-8CD9-FC4E-ABD1-501B13FB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Gluon TMDs with </a:t>
            </a:r>
            <a:r>
              <a:rPr lang="en-US" dirty="0" err="1"/>
              <a:t>dijets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C2CF-84C3-A641-8FC4-73DD029A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97" y="1117421"/>
            <a:ext cx="5485921" cy="4993659"/>
          </a:xfrm>
          <a:noFill/>
        </p:spPr>
        <p:txBody>
          <a:bodyPr/>
          <a:lstStyle/>
          <a:p>
            <a:r>
              <a:rPr lang="en-US" dirty="0"/>
              <a:t>Gluon TMDs structure more involved than quark sector</a:t>
            </a:r>
          </a:p>
          <a:p>
            <a:pPr lvl="1"/>
            <a:r>
              <a:rPr lang="en-US" dirty="0"/>
              <a:t>8 TMDs, two types: </a:t>
            </a:r>
            <a:r>
              <a:rPr lang="en-US" dirty="0" err="1"/>
              <a:t>Weizsacker</a:t>
            </a:r>
            <a:r>
              <a:rPr lang="en-US" dirty="0"/>
              <a:t>-Williams (WW) and dipole</a:t>
            </a:r>
          </a:p>
          <a:p>
            <a:pPr lvl="1"/>
            <a:r>
              <a:rPr lang="en-US" dirty="0"/>
              <a:t>SIDIS unique for WW type</a:t>
            </a:r>
          </a:p>
          <a:p>
            <a:pPr lvl="1"/>
            <a:r>
              <a:rPr lang="en-US" dirty="0"/>
              <a:t>Very little known about unpolarized and polarized gluon TMDs	</a:t>
            </a:r>
          </a:p>
          <a:p>
            <a:pPr lvl="1"/>
            <a:r>
              <a:rPr lang="en-US" dirty="0"/>
              <a:t>Heavy quarkonium ideal channel, but relation of asymmetries to gluon TMDs model dependent</a:t>
            </a:r>
          </a:p>
          <a:p>
            <a:pPr lvl="1"/>
            <a:r>
              <a:rPr lang="en-US" dirty="0"/>
              <a:t>Open heavy quark (e.g. D meson pairs) also good, but large uncertainties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olidFill>
                  <a:srgbClr val="AE0A24"/>
                </a:solidFill>
                <a:sym typeface="Wingdings" pitchFamily="2" charset="2"/>
              </a:rPr>
              <a:t>dijet</a:t>
            </a:r>
            <a:r>
              <a:rPr lang="en-US" dirty="0">
                <a:solidFill>
                  <a:srgbClr val="AE0A24"/>
                </a:solidFill>
                <a:sym typeface="Wingdings" pitchFamily="2" charset="2"/>
              </a:rPr>
              <a:t>/dihedron most promising</a:t>
            </a:r>
            <a:endParaRPr lang="en-US" dirty="0">
              <a:solidFill>
                <a:srgbClr val="AE0A24"/>
              </a:solidFill>
            </a:endParaRPr>
          </a:p>
          <a:p>
            <a:r>
              <a:rPr lang="en-US" dirty="0">
                <a:solidFill>
                  <a:srgbClr val="AE0A24"/>
                </a:solidFill>
              </a:rPr>
              <a:t>Example: Gluon </a:t>
            </a:r>
            <a:r>
              <a:rPr lang="en-US" dirty="0" err="1">
                <a:solidFill>
                  <a:srgbClr val="AE0A24"/>
                </a:solidFill>
              </a:rPr>
              <a:t>Sivers</a:t>
            </a:r>
            <a:r>
              <a:rPr lang="en-US" dirty="0">
                <a:solidFill>
                  <a:srgbClr val="AE0A24"/>
                </a:solidFill>
              </a:rPr>
              <a:t> via </a:t>
            </a:r>
            <a:r>
              <a:rPr lang="en-US" dirty="0" err="1">
                <a:solidFill>
                  <a:srgbClr val="AE0A24"/>
                </a:solidFill>
              </a:rPr>
              <a:t>dijet</a:t>
            </a:r>
            <a:r>
              <a:rPr lang="en-US" dirty="0">
                <a:solidFill>
                  <a:srgbClr val="AE0A24"/>
                </a:solidFill>
              </a:rPr>
              <a:t> asymmetries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ED3E-24F1-A04A-BC8F-8C00545E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95B54-66C8-D745-BDFF-76635971E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1"/>
          <a:stretch/>
        </p:blipFill>
        <p:spPr>
          <a:xfrm>
            <a:off x="5896535" y="3794930"/>
            <a:ext cx="3173027" cy="267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8A365-9C78-9C40-8560-1C04BD7F4174}"/>
                  </a:ext>
                </a:extLst>
              </p:cNvPr>
              <p:cNvSpPr txBox="1"/>
              <p:nvPr/>
            </p:nvSpPr>
            <p:spPr>
              <a:xfrm>
                <a:off x="5565609" y="5741748"/>
                <a:ext cx="998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Dijet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48A365-9C78-9C40-8560-1C04BD7F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609" y="5741748"/>
                <a:ext cx="998030" cy="369332"/>
              </a:xfrm>
              <a:prstGeom prst="rect">
                <a:avLst/>
              </a:prstGeom>
              <a:blipFill>
                <a:blip r:embed="rId3"/>
                <a:stretch>
                  <a:fillRect l="-5063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ED60B06-D910-7149-B3A0-F4397645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25"/>
          <a:stretch/>
        </p:blipFill>
        <p:spPr>
          <a:xfrm>
            <a:off x="6194753" y="1030218"/>
            <a:ext cx="2771073" cy="2706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22399D-1A45-C044-9EFB-82595CF41B3F}"/>
                  </a:ext>
                </a:extLst>
              </p:cNvPr>
              <p:cNvSpPr txBox="1"/>
              <p:nvPr/>
            </p:nvSpPr>
            <p:spPr>
              <a:xfrm>
                <a:off x="7576939" y="879296"/>
                <a:ext cx="92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22399D-1A45-C044-9EFB-82595CF4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939" y="879296"/>
                <a:ext cx="92236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445856-4467-AF43-9751-56A7121BBD75}"/>
              </a:ext>
            </a:extLst>
          </p:cNvPr>
          <p:cNvCxnSpPr/>
          <p:nvPr/>
        </p:nvCxnSpPr>
        <p:spPr>
          <a:xfrm flipV="1">
            <a:off x="5338482" y="2938182"/>
            <a:ext cx="1109383" cy="60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CB58C8-EFE4-B34D-A04C-D7A606F1B976}"/>
              </a:ext>
            </a:extLst>
          </p:cNvPr>
          <p:cNvCxnSpPr>
            <a:cxnSpLocks/>
          </p:cNvCxnSpPr>
          <p:nvPr/>
        </p:nvCxnSpPr>
        <p:spPr>
          <a:xfrm>
            <a:off x="4572000" y="5480234"/>
            <a:ext cx="1492624" cy="1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F733F4-F152-D649-9B67-252000B5EE27}"/>
                  </a:ext>
                </a:extLst>
              </p:cNvPr>
              <p:cNvSpPr txBox="1"/>
              <p:nvPr/>
            </p:nvSpPr>
            <p:spPr>
              <a:xfrm>
                <a:off x="6602506" y="6205821"/>
                <a:ext cx="1944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18×275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F733F4-F152-D649-9B67-252000B5E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506" y="6205821"/>
                <a:ext cx="1944315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82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C91E-F8C6-F742-B9BF-93D4B3FD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Wigner/GTMDs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BC2BA-ED06-3443-A589-252E765E3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697" y="2678625"/>
                <a:ext cx="8464378" cy="4993659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AE0A24"/>
                    </a:solidFill>
                  </a:rPr>
                  <a:t>GTMDs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E0A24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rgbClr val="AE0A24"/>
                    </a:solidFill>
                  </a:rPr>
                  <a:t> TMDs +</a:t>
                </a:r>
                <a:r>
                  <a:rPr lang="en-US" dirty="0" err="1">
                    <a:solidFill>
                      <a:srgbClr val="AE0A24"/>
                    </a:solidFill>
                  </a:rPr>
                  <a:t>GPDs</a:t>
                </a:r>
                <a:r>
                  <a:rPr lang="en-US" dirty="0" err="1">
                    <a:solidFill>
                      <a:srgbClr val="AE0A24"/>
                    </a:solidFill>
                    <a:sym typeface="Wingdings" pitchFamily="2" charset="2"/>
                  </a:rPr>
                  <a:t>encode</a:t>
                </a:r>
                <a:r>
                  <a:rPr lang="en-US" dirty="0">
                    <a:solidFill>
                      <a:srgbClr val="AE0A24"/>
                    </a:solidFill>
                    <a:sym typeface="Wingdings" pitchFamily="2" charset="2"/>
                  </a:rPr>
                  <a:t> additional correlations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AE0A24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E0A24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E0A24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AE0A24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AE0A2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AE0A2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AE0A2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>
                  <a:solidFill>
                    <a:srgbClr val="AE0A24"/>
                  </a:solidFill>
                </a:endParaRPr>
              </a:p>
              <a:p>
                <a:r>
                  <a:rPr lang="en-US" dirty="0"/>
                  <a:t>Can e.g. extract orbital angular momentum in intuitive way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Gluon GTMD at small x from diffractive </a:t>
                </a:r>
                <a:r>
                  <a:rPr lang="en-US" dirty="0" err="1"/>
                  <a:t>dijets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two momentum vectors, sum and difference of jet momenta: </a:t>
                </a:r>
                <a:r>
                  <a:rPr lang="en-US" dirty="0">
                    <a:solidFill>
                      <a:srgbClr val="7030A0"/>
                    </a:solidFill>
                    <a:sym typeface="Wingdings" pitchFamily="2" charset="2"/>
                  </a:rPr>
                  <a:t>Measure azimuthal modulations between </a:t>
                </a:r>
                <a:r>
                  <a:rPr lang="en-US" dirty="0" err="1">
                    <a:solidFill>
                      <a:srgbClr val="7030A0"/>
                    </a:solidFill>
                    <a:sym typeface="Wingdings" pitchFamily="2" charset="2"/>
                  </a:rPr>
                  <a:t>both</a:t>
                </a:r>
                <a:r>
                  <a:rPr lang="en-US" dirty="0" err="1">
                    <a:sym typeface="Wingdings" pitchFamily="2" charset="2"/>
                  </a:rPr>
                  <a:t>related</a:t>
                </a:r>
                <a:r>
                  <a:rPr lang="en-US" dirty="0"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correlation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Asymmetries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 few percent expected</a:t>
                </a:r>
              </a:p>
              <a:p>
                <a:r>
                  <a:rPr lang="en-US" dirty="0"/>
                  <a:t>More processes? (also to access quark GTMD, currently only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scattering)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BC2BA-ED06-3443-A589-252E765E3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697" y="2678625"/>
                <a:ext cx="8464378" cy="4993659"/>
              </a:xfrm>
              <a:blipFill>
                <a:blip r:embed="rId2"/>
                <a:stretch>
                  <a:fillRect l="-749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774F4-4E15-1943-8F10-B543479D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86AB3-A329-2B4F-866A-0E1E3F19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7" y="3806100"/>
            <a:ext cx="7900079" cy="878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B87BE-0B4B-DA44-B570-B12E66A51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965" y="48852"/>
            <a:ext cx="4278000" cy="25215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8794FF-CB3A-EE4F-A88B-421CEAF0A932}"/>
              </a:ext>
            </a:extLst>
          </p:cNvPr>
          <p:cNvSpPr/>
          <p:nvPr/>
        </p:nvSpPr>
        <p:spPr>
          <a:xfrm>
            <a:off x="7628444" y="838056"/>
            <a:ext cx="1206637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D789-93A0-7E43-8D6C-A685FE0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132BF-56C6-1449-B971-C11D6830E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1980" y="1928806"/>
                <a:ext cx="5163671" cy="5173711"/>
              </a:xfrm>
            </p:spPr>
            <p:txBody>
              <a:bodyPr/>
              <a:lstStyle/>
              <a:p>
                <a:r>
                  <a:rPr lang="en-US" u="sng" dirty="0"/>
                  <a:t>Summarizes an impressive amount of work on</a:t>
                </a:r>
              </a:p>
              <a:p>
                <a:pPr lvl="1"/>
                <a:r>
                  <a:rPr lang="en-US" dirty="0"/>
                  <a:t>Nucleon and Meson Form Factors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Generalized Parton Distribution Functions (GPDs) from exclusive processes</a:t>
                </a:r>
              </a:p>
              <a:p>
                <a:pPr lvl="1"/>
                <a:r>
                  <a:rPr lang="en-US" dirty="0"/>
                  <a:t>Transverse Momentum Dependent Distribution Functions (TMDs) from Semi Inclusive Processes</a:t>
                </a: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Accessing to Wigner functions</a:t>
                </a:r>
              </a:p>
              <a:p>
                <a:pPr lvl="1"/>
                <a:r>
                  <a:rPr lang="en-US" dirty="0"/>
                  <a:t>Using light, polarized nuclei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neutron targets, investigate nuclear effects and exploit the possibility of tensor polarized targets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132BF-56C6-1449-B971-C11D6830E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980" y="1928806"/>
                <a:ext cx="5163671" cy="5173711"/>
              </a:xfrm>
              <a:blipFill>
                <a:blip r:embed="rId2"/>
                <a:stretch>
                  <a:fillRect l="-1474" t="-1222" r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DC7CE-AECF-A84E-B148-9615D459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A07F0-480B-5544-BC5E-EA2C2FA3EE32}"/>
              </a:ext>
            </a:extLst>
          </p:cNvPr>
          <p:cNvGrpSpPr/>
          <p:nvPr/>
        </p:nvGrpSpPr>
        <p:grpSpPr>
          <a:xfrm>
            <a:off x="4818935" y="2608729"/>
            <a:ext cx="4278000" cy="2866784"/>
            <a:chOff x="4866000" y="0"/>
            <a:chExt cx="4278000" cy="28667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D43AB3-696F-CA48-8816-C580E657A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000" y="0"/>
              <a:ext cx="4278000" cy="2521503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CEEBE8-A4B0-A044-A9E4-981DFB485E1B}"/>
                </a:ext>
              </a:extLst>
            </p:cNvPr>
            <p:cNvSpPr/>
            <p:nvPr/>
          </p:nvSpPr>
          <p:spPr>
            <a:xfrm>
              <a:off x="7754483" y="715922"/>
              <a:ext cx="1206637" cy="396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6B3B88-C93F-A249-9F37-A724AF94015B}"/>
                </a:ext>
              </a:extLst>
            </p:cNvPr>
            <p:cNvSpPr/>
            <p:nvPr/>
          </p:nvSpPr>
          <p:spPr>
            <a:xfrm>
              <a:off x="6845289" y="2224323"/>
              <a:ext cx="904252" cy="396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25B700-339E-1141-AB34-F255BFDAEB9D}"/>
                </a:ext>
              </a:extLst>
            </p:cNvPr>
            <p:cNvSpPr/>
            <p:nvPr/>
          </p:nvSpPr>
          <p:spPr>
            <a:xfrm>
              <a:off x="5222229" y="1510693"/>
              <a:ext cx="904252" cy="396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91D734-9F33-1C4A-9A33-43E28E69F663}"/>
                </a:ext>
              </a:extLst>
            </p:cNvPr>
            <p:cNvSpPr/>
            <p:nvPr/>
          </p:nvSpPr>
          <p:spPr>
            <a:xfrm>
              <a:off x="6278862" y="1510693"/>
              <a:ext cx="1021098" cy="396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C8A712-F698-B841-8A7E-F5237EDC0B6C}"/>
                </a:ext>
              </a:extLst>
            </p:cNvPr>
            <p:cNvSpPr/>
            <p:nvPr/>
          </p:nvSpPr>
          <p:spPr>
            <a:xfrm>
              <a:off x="7940022" y="1312573"/>
              <a:ext cx="1021098" cy="396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EA77A1-B844-BF47-9618-AAD62E169E9E}"/>
                </a:ext>
              </a:extLst>
            </p:cNvPr>
            <p:cNvSpPr txBox="1"/>
            <p:nvPr/>
          </p:nvSpPr>
          <p:spPr>
            <a:xfrm>
              <a:off x="8100060" y="2620563"/>
              <a:ext cx="7489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Diehl,2003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06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424C-772B-9040-93EF-1DD90ED6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Nuclei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32E319-49D1-9B44-982A-CC890679D4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129" y="1233065"/>
                <a:ext cx="8679168" cy="49936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Coherent DVCS</a:t>
                </a:r>
              </a:p>
              <a:p>
                <a:pPr lvl="1"/>
                <a:r>
                  <a:rPr lang="en-US" dirty="0"/>
                  <a:t>Possible due to EIC ability to detect recoiling nucleon (much easier in collider)</a:t>
                </a:r>
              </a:p>
              <a:p>
                <a:pPr lvl="1"/>
                <a:r>
                  <a:rPr lang="en-US" dirty="0"/>
                  <a:t>Nuclear tomography, e.g. EMC effect</a:t>
                </a:r>
              </a:p>
              <a:p>
                <a:pPr lvl="1"/>
                <a:r>
                  <a:rPr lang="en-US" dirty="0"/>
                  <a:t>EMT of nucleus, e.g. “d term”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pressure &amp;forces inside the nucleon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Deuteron, 3He, 4He complimentary in binding energies and spin complexity. (D: spin 1: more complex structure 3He spin ½: same as proton, structure the same 4He, spin 0 Simpler)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Tensor polarized deuteron</a:t>
                </a:r>
              </a:p>
              <a:p>
                <a:pPr lvl="1"/>
                <a:r>
                  <a:rPr lang="en-US" dirty="0"/>
                  <a:t>4 additional structure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1−4 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partonic interpretation and</a:t>
                </a:r>
                <a:br>
                  <a:rPr lang="en-US" dirty="0"/>
                </a:br>
                <a:r>
                  <a:rPr lang="en-US" dirty="0"/>
                  <a:t> is explicitly dependent on surrounding</a:t>
                </a:r>
                <a:br>
                  <a:rPr lang="en-US" dirty="0"/>
                </a:br>
                <a:r>
                  <a:rPr lang="en-US" dirty="0"/>
                  <a:t> nucleon</a:t>
                </a:r>
              </a:p>
              <a:p>
                <a:pPr lvl="1"/>
                <a:r>
                  <a:rPr lang="en-US" dirty="0"/>
                  <a:t>In quasi elastic regime sensitive to S/D </a:t>
                </a:r>
                <a:br>
                  <a:rPr lang="en-US" dirty="0"/>
                </a:br>
                <a:r>
                  <a:rPr lang="en-US" dirty="0"/>
                  <a:t>components of deuteron wavefunction</a:t>
                </a:r>
              </a:p>
              <a:p>
                <a:pPr lvl="1"/>
                <a:r>
                  <a:rPr lang="en-US" dirty="0"/>
                  <a:t>Asymmetries significant with spectator</a:t>
                </a:r>
                <a:br>
                  <a:rPr lang="en-US" dirty="0"/>
                </a:br>
                <a:r>
                  <a:rPr lang="en-US" dirty="0"/>
                  <a:t> tagging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32E319-49D1-9B44-982A-CC890679D4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29" y="1233065"/>
                <a:ext cx="8679168" cy="4993659"/>
              </a:xfrm>
              <a:blipFill>
                <a:blip r:embed="rId2"/>
                <a:stretch>
                  <a:fillRect l="-585" t="-1519" b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54797-2673-0942-82E7-3277BD52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D98A8-E487-F246-90A7-6AF26DB28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42" y="3853978"/>
            <a:ext cx="4003258" cy="2709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18667F-2650-2448-80BB-590F65EC6D68}"/>
                  </a:ext>
                </a:extLst>
              </p:cNvPr>
              <p:cNvSpPr txBox="1"/>
              <p:nvPr/>
            </p:nvSpPr>
            <p:spPr>
              <a:xfrm>
                <a:off x="5432611" y="6563666"/>
                <a:ext cx="1590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@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3×38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18667F-2650-2448-80BB-590F65EC6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611" y="6563666"/>
                <a:ext cx="1590051" cy="369332"/>
              </a:xfrm>
              <a:prstGeom prst="rect">
                <a:avLst/>
              </a:prstGeom>
              <a:blipFill>
                <a:blip r:embed="rId4"/>
                <a:stretch>
                  <a:fillRect l="-79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5BFD95-55C0-9646-9B6D-6BC6251B280F}"/>
              </a:ext>
            </a:extLst>
          </p:cNvPr>
          <p:cNvCxnSpPr/>
          <p:nvPr/>
        </p:nvCxnSpPr>
        <p:spPr>
          <a:xfrm>
            <a:off x="4706471" y="4572000"/>
            <a:ext cx="497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4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173B-62B6-FD4B-A88B-E49C58D5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" y="234489"/>
            <a:ext cx="9096935" cy="487490"/>
          </a:xfrm>
        </p:spPr>
        <p:txBody>
          <a:bodyPr/>
          <a:lstStyle/>
          <a:p>
            <a:r>
              <a:rPr lang="en-US" sz="3000" dirty="0"/>
              <a:t>Medium Modification of Azimuthal Asymmetries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C5C60-153B-7C4B-BAC0-7D36B98E4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354089"/>
                <a:ext cx="8431670" cy="4993659"/>
              </a:xfrm>
            </p:spPr>
            <p:txBody>
              <a:bodyPr/>
              <a:lstStyle/>
              <a:p>
                <a:r>
                  <a:rPr lang="en-US" b="0" dirty="0"/>
                  <a:t>In gaussian approximation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𝜋𝛼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Quark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transport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parameter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related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gluon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density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due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to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interaction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gluons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Jets are sensitive to TMD 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only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C5C60-153B-7C4B-BAC0-7D36B98E4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354089"/>
                <a:ext cx="8431670" cy="4993659"/>
              </a:xfrm>
              <a:blipFill>
                <a:blip r:embed="rId2"/>
                <a:stretch>
                  <a:fillRect l="-90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27337-E879-D545-88ED-F8F7D46E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4B74D-ABF6-874C-BA72-154E4B84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" y="4153983"/>
            <a:ext cx="8081777" cy="2616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C3CEB-C1C2-AD4B-8152-6D9031C2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2" y="3318453"/>
            <a:ext cx="7124615" cy="1064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1DEE79-C535-B44B-9C7B-3CF5907DF3F6}"/>
                  </a:ext>
                </a:extLst>
              </p:cNvPr>
              <p:cNvSpPr txBox="1"/>
              <p:nvPr/>
            </p:nvSpPr>
            <p:spPr>
              <a:xfrm>
                <a:off x="2144805" y="6292684"/>
                <a:ext cx="685800" cy="483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〉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1DEE79-C535-B44B-9C7B-3CF5907D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805" y="6292684"/>
                <a:ext cx="685800" cy="483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03C5B1-2996-0D4A-BE4F-C2A7DFF92242}"/>
                  </a:ext>
                </a:extLst>
              </p:cNvPr>
              <p:cNvSpPr txBox="1"/>
              <p:nvPr/>
            </p:nvSpPr>
            <p:spPr>
              <a:xfrm>
                <a:off x="5627597" y="6404557"/>
                <a:ext cx="685800" cy="4834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〉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03C5B1-2996-0D4A-BE4F-C2A7DFF92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97" y="6404557"/>
                <a:ext cx="685800" cy="4834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23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4F33-727B-F748-A36A-352054E9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209B0-EC45-5743-B129-F2D9E319C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434" y="2884395"/>
            <a:ext cx="7563062" cy="2972536"/>
          </a:xfrm>
        </p:spPr>
        <p:txBody>
          <a:bodyPr/>
          <a:lstStyle/>
          <a:p>
            <a:r>
              <a:rPr lang="en-US" dirty="0"/>
              <a:t>Thank you all for your contributions!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CDEF9-1C3E-7D42-A9F3-5328412E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503C-D727-B344-B686-A26860C6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7519-AF01-BA44-9DC5-D0149640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A9D04-51C0-494C-A0E0-82A4F5CC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05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3DDD2-8685-A548-88EB-DFB918D58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76" y="966783"/>
            <a:ext cx="4044950" cy="2142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D91714-BBAC-B842-99F2-6F0ED42895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408633"/>
                <a:ext cx="9144000" cy="487490"/>
              </a:xfrm>
            </p:spPr>
            <p:txBody>
              <a:bodyPr/>
              <a:lstStyle/>
              <a:p>
                <a:r>
                  <a:rPr lang="en-US" sz="3000" dirty="0"/>
                  <a:t>Diffractive DVCS and photoproduction of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𝜸𝜸</m:t>
                    </m:r>
                  </m:oMath>
                </a14:m>
                <a:r>
                  <a:rPr lang="en-US" sz="3000" dirty="0"/>
                  <a:t> /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𝜸𝝆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D91714-BBAC-B842-99F2-6F0ED4289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408633"/>
                <a:ext cx="9144000" cy="487490"/>
              </a:xfrm>
              <a:blipFill>
                <a:blip r:embed="rId3"/>
                <a:stretch>
                  <a:fillRect l="-1667" t="-23077" b="-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BC67B-F8ED-0440-B93F-904B2BC8F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27" y="2038111"/>
                <a:ext cx="8464378" cy="49936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processes to be explored</a:t>
                </a:r>
              </a:p>
              <a:p>
                <a:r>
                  <a:rPr lang="en-US" dirty="0"/>
                  <a:t>Diffractive DVCS and meson production</a:t>
                </a:r>
              </a:p>
              <a:p>
                <a:pPr lvl="1"/>
                <a:r>
                  <a:rPr lang="en-US" dirty="0"/>
                  <a:t>Diffractive processes make up large part </a:t>
                </a:r>
                <a:br>
                  <a:rPr lang="en-US" dirty="0"/>
                </a:br>
                <a:r>
                  <a:rPr lang="en-US" dirty="0"/>
                  <a:t>of the x-section</a:t>
                </a:r>
              </a:p>
              <a:p>
                <a:pPr lvl="1"/>
                <a:r>
                  <a:rPr lang="en-US" dirty="0"/>
                  <a:t>Covers different regime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decorrelates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Photoproduction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𝛾𝜌</m:t>
                    </m:r>
                  </m:oMath>
                </a14:m>
                <a:r>
                  <a:rPr lang="en-US" dirty="0"/>
                  <a:t> probe different kinematics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Chiral odd GPDs can be accessed using decay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Connection to </a:t>
                </a:r>
                <a:r>
                  <a:rPr lang="en-US" dirty="0" err="1"/>
                  <a:t>transversity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BC67B-F8ED-0440-B93F-904B2BC8F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27" y="2038111"/>
                <a:ext cx="8464378" cy="4993659"/>
              </a:xfrm>
              <a:blipFill>
                <a:blip r:embed="rId4"/>
                <a:stretch>
                  <a:fillRect l="-900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427EE-292A-2C4D-AE4E-97355F8D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F6E3-5B9F-6B42-92C9-84F2704D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C80A9-538F-EA42-AB8A-EAFB2CEA4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07CED-B690-7F4F-83BB-53ED3324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52249-C592-1048-8B23-0F1CE8EA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168" y="4852183"/>
            <a:ext cx="3035080" cy="1988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B880F-A2A4-644B-BFBF-16785B499B4C}"/>
              </a:ext>
            </a:extLst>
          </p:cNvPr>
          <p:cNvSpPr txBox="1"/>
          <p:nvPr/>
        </p:nvSpPr>
        <p:spPr>
          <a:xfrm>
            <a:off x="6884304" y="5261666"/>
            <a:ext cx="1214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Tensor</a:t>
            </a:r>
            <a:br>
              <a:rPr lang="en-US" dirty="0"/>
            </a:br>
            <a:r>
              <a:rPr lang="en-US" dirty="0"/>
              <a:t>asymmetry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4C8E6-6C69-7E46-9868-7D62B70F449C}"/>
                  </a:ext>
                </a:extLst>
              </p:cNvPr>
              <p:cNvSpPr txBox="1"/>
              <p:nvPr/>
            </p:nvSpPr>
            <p:spPr>
              <a:xfrm>
                <a:off x="2653796" y="5602564"/>
                <a:ext cx="33713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Tensor polarized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≈2.5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4C8E6-6C69-7E46-9868-7D62B70F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796" y="5602564"/>
                <a:ext cx="3371372" cy="646331"/>
              </a:xfrm>
              <a:prstGeom prst="rect">
                <a:avLst/>
              </a:prstGeom>
              <a:blipFill>
                <a:blip r:embed="rId3"/>
                <a:stretch>
                  <a:fillRect l="-1498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63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3B36-24DC-7043-B7CF-59BB2E94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Di-hadron and jets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6F5FC-B692-3A4A-BE00-0D8DADA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DDBB6-3BDC-8647-8791-1C52A445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67" y="4485431"/>
            <a:ext cx="5761452" cy="23111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8CDAA8-A212-0443-89E3-26CFD54A1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730D33-4FC6-1F4E-AF7D-21BA299A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231" y="4995914"/>
            <a:ext cx="6007100" cy="92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8D5208-3F6F-1F48-9CDF-7039594D4A29}"/>
                  </a:ext>
                </a:extLst>
              </p:cNvPr>
              <p:cNvSpPr txBox="1"/>
              <p:nvPr/>
            </p:nvSpPr>
            <p:spPr>
              <a:xfrm>
                <a:off x="730587" y="2285610"/>
                <a:ext cx="78350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Quark transport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related to gluon density (interaction with gluons)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8D5208-3F6F-1F48-9CDF-7039594D4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7" y="2285610"/>
                <a:ext cx="7835094" cy="646331"/>
              </a:xfrm>
              <a:prstGeom prst="rect">
                <a:avLst/>
              </a:prstGeom>
              <a:blipFill>
                <a:blip r:embed="rId4"/>
                <a:stretch>
                  <a:fillRect l="-647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22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6B31-807E-BD46-8917-97627013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Meson form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F5A4-CC88-8F40-9B0D-CB69E258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Elucidating in vis a vis mass generation (see also discussion about mass generation in 7.1) (kaon 1/3 </a:t>
            </a:r>
            <a:r>
              <a:rPr lang="en-US" dirty="0" err="1"/>
              <a:t>higgs</a:t>
            </a:r>
            <a:r>
              <a:rPr lang="en-US" dirty="0"/>
              <a:t>, pion almost 100% QCD)</a:t>
            </a:r>
          </a:p>
          <a:p>
            <a:r>
              <a:rPr lang="en-US" dirty="0"/>
              <a:t>(how is F extracted again?)</a:t>
            </a:r>
          </a:p>
          <a:p>
            <a:r>
              <a:rPr lang="en-US" dirty="0"/>
              <a:t>Kaon cloud unclear, to be verified by </a:t>
            </a:r>
            <a:r>
              <a:rPr lang="en-US" dirty="0" err="1"/>
              <a:t>Jlab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sigma0/lambda ratio to get \</a:t>
            </a:r>
            <a:r>
              <a:rPr lang="en-US" dirty="0" err="1">
                <a:sym typeface="Wingdings" pitchFamily="2" charset="2"/>
              </a:rPr>
              <a:t>sigma_L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sigma_T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C2225-2693-E349-8D1F-3E29B68D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137" y="3996690"/>
            <a:ext cx="2997622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3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DA13-E5C5-0A43-B739-A5FA4396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C654E-9523-4045-9233-3A3EF9E4C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78C9E-EA1B-8B4E-B51F-ADDD90D2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77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4169-96C7-F94E-A409-FC1068F0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D486-0579-9342-A2C4-8500FFCEB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1354089"/>
            <a:ext cx="4623299" cy="4993659"/>
          </a:xfrm>
        </p:spPr>
        <p:txBody>
          <a:bodyPr/>
          <a:lstStyle/>
          <a:p>
            <a:r>
              <a:rPr lang="en-US" dirty="0"/>
              <a:t>GPDs are related to CFF which </a:t>
            </a:r>
            <a:br>
              <a:rPr lang="en-US" dirty="0"/>
            </a:br>
            <a:r>
              <a:rPr lang="en-US" dirty="0"/>
              <a:t>in general contain convolutions</a:t>
            </a:r>
          </a:p>
          <a:p>
            <a:r>
              <a:rPr lang="en-US" dirty="0"/>
              <a:t>Impact picture is FT of t dependence</a:t>
            </a:r>
          </a:p>
          <a:p>
            <a:r>
              <a:rPr lang="en-US" dirty="0">
                <a:sym typeface="Wingdings" pitchFamily="2" charset="2"/>
              </a:rPr>
              <a:t>large kinematic coverage essential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5A2FB-F365-DC41-9A97-0349E168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AE04B-2EC8-6044-B22F-E8B36ED2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6" y="3555999"/>
            <a:ext cx="3254509" cy="2118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11971-2FBE-AE4E-A01E-5321DEB1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962" y="4027054"/>
            <a:ext cx="3481587" cy="2265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A4FBB-1F6D-A848-8FC0-216C09C9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25" y="1370964"/>
            <a:ext cx="3971152" cy="26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498C-D50C-C443-9DA7-36E5BE4D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0CB3-B28A-CD42-B464-50A6F99D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11" y="1126966"/>
            <a:ext cx="8464378" cy="4993659"/>
          </a:xfrm>
        </p:spPr>
        <p:txBody>
          <a:bodyPr/>
          <a:lstStyle/>
          <a:p>
            <a:r>
              <a:rPr lang="en-US" dirty="0"/>
              <a:t>Common theme on EIC impact</a:t>
            </a:r>
          </a:p>
          <a:p>
            <a:pPr lvl="1"/>
            <a:r>
              <a:rPr lang="en-US" dirty="0"/>
              <a:t>Extended </a:t>
            </a:r>
            <a:r>
              <a:rPr lang="en-US" dirty="0">
                <a:solidFill>
                  <a:srgbClr val="C00000"/>
                </a:solidFill>
              </a:rPr>
              <a:t>kinematic coverage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precision</a:t>
            </a:r>
            <a:r>
              <a:rPr lang="en-US" dirty="0"/>
              <a:t>, along with polarization </a:t>
            </a:r>
            <a:br>
              <a:rPr lang="en-US" dirty="0"/>
            </a:br>
            <a:r>
              <a:rPr lang="en-US" dirty="0"/>
              <a:t>and possible beam charge degrees of freedom allow multi-pronged approach </a:t>
            </a:r>
            <a:r>
              <a:rPr lang="en-US">
                <a:sym typeface="Wingdings" pitchFamily="2" charset="2"/>
              </a:rPr>
              <a:t>needed </a:t>
            </a:r>
            <a:r>
              <a:rPr lang="en-US"/>
              <a:t>to </a:t>
            </a:r>
            <a:r>
              <a:rPr lang="en-US" dirty="0"/>
              <a:t>extract multidimensional objects</a:t>
            </a:r>
          </a:p>
          <a:p>
            <a:pPr lvl="1"/>
            <a:r>
              <a:rPr lang="en-US" dirty="0"/>
              <a:t>TMD factorization is valid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3390B-E61D-A94A-A7D1-0EBFBF3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D9146-523E-3847-8F2B-EB7EE8C02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7" y="3053969"/>
            <a:ext cx="4171800" cy="287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E80B7-C3AE-0445-9E2C-3A8E95BF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19" y="3037922"/>
            <a:ext cx="4460228" cy="28875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777284E-E295-2C4E-B306-4B7A8B4C8B0E}"/>
              </a:ext>
            </a:extLst>
          </p:cNvPr>
          <p:cNvCxnSpPr/>
          <p:nvPr/>
        </p:nvCxnSpPr>
        <p:spPr>
          <a:xfrm flipV="1">
            <a:off x="234161" y="2733535"/>
            <a:ext cx="0" cy="319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B1698D-6963-7144-A259-58F6337F20CE}"/>
              </a:ext>
            </a:extLst>
          </p:cNvPr>
          <p:cNvCxnSpPr>
            <a:cxnSpLocks/>
          </p:cNvCxnSpPr>
          <p:nvPr/>
        </p:nvCxnSpPr>
        <p:spPr>
          <a:xfrm flipH="1">
            <a:off x="555298" y="6230867"/>
            <a:ext cx="3439297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45324-18E5-A640-8861-9A87FB5EDFBE}"/>
                  </a:ext>
                </a:extLst>
              </p:cNvPr>
              <p:cNvSpPr txBox="1"/>
              <p:nvPr/>
            </p:nvSpPr>
            <p:spPr>
              <a:xfrm>
                <a:off x="567884" y="2743014"/>
                <a:ext cx="6471965" cy="369332"/>
              </a:xfrm>
              <a:prstGeom prst="rect">
                <a:avLst/>
              </a:prstGeom>
              <a:solidFill>
                <a:srgbClr val="92D050">
                  <a:alpha val="41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lever arm: probe evolution, disentangle contributions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045324-18E5-A640-8861-9A87FB5ED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4" y="2743014"/>
                <a:ext cx="6471965" cy="369332"/>
              </a:xfrm>
              <a:prstGeom prst="rect">
                <a:avLst/>
              </a:prstGeom>
              <a:blipFill>
                <a:blip r:embed="rId4"/>
                <a:stretch>
                  <a:fillRect l="-78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DB3629-943F-9244-944E-108D256688E2}"/>
                  </a:ext>
                </a:extLst>
              </p:cNvPr>
              <p:cNvSpPr txBox="1"/>
              <p:nvPr/>
            </p:nvSpPr>
            <p:spPr>
              <a:xfrm>
                <a:off x="555298" y="6315782"/>
                <a:ext cx="5212774" cy="369332"/>
              </a:xfrm>
              <a:prstGeom prst="rect">
                <a:avLst/>
              </a:prstGeom>
              <a:solidFill>
                <a:srgbClr val="92D050">
                  <a:alpha val="56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Coverage to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access sea and gluon distributions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DB3629-943F-9244-944E-108D25668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98" y="6315782"/>
                <a:ext cx="5212774" cy="369332"/>
              </a:xfrm>
              <a:prstGeom prst="rect">
                <a:avLst/>
              </a:prstGeom>
              <a:blipFill>
                <a:blip r:embed="rId5"/>
                <a:stretch>
                  <a:fillRect l="-97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505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8B57-4B58-CC45-9F8D-EFB6D52D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6202-9BC8-FB45-95F5-E910F615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354089"/>
            <a:ext cx="7878617" cy="12937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AD067-00D7-8843-9E54-63F5E102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63854-5B1B-0740-B257-CF38A5DF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2046037"/>
            <a:ext cx="7878617" cy="48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3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3272-7124-A341-B173-54D6F31E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015C-8C52-7C42-B8E4-E803DA88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35DD-43AC-9F46-AA9C-B6E60391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3AD14-14A8-DB4D-BDA1-BC0DC490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61" y="1444211"/>
            <a:ext cx="9144000" cy="8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4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B6F3-2188-D548-943C-75D11C10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B670-E91D-0E40-A522-FFB53B64D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EMT </a:t>
            </a:r>
            <a:r>
              <a:rPr lang="en-US" dirty="0">
                <a:sym typeface="Wingdings" pitchFamily="2" charset="2"/>
              </a:rPr>
              <a:t> D term (with positron beam)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83AB6-DC83-834D-9D5F-9C42B55B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25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FBDC-A6F5-064D-AB19-9204BFC9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GPD measurements in meson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22D0-451E-EF4F-9966-2306A844A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Heavy: access to gluons</a:t>
            </a:r>
          </a:p>
          <a:p>
            <a:pPr lvl="1"/>
            <a:r>
              <a:rPr lang="en-US" dirty="0"/>
              <a:t>Vector : similar to DVCS but allows quark flavor separation</a:t>
            </a:r>
          </a:p>
          <a:p>
            <a:pPr lvl="1"/>
            <a:r>
              <a:rPr lang="en-US" dirty="0"/>
              <a:t>Light pseudoscalar: access to parity odd and chiral odd GPDs, connection to </a:t>
            </a:r>
            <a:r>
              <a:rPr lang="en-US" dirty="0" err="1"/>
              <a:t>transversity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8A067-6B0F-EE44-9B6D-9862458D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148E9-6CE8-8840-8BF4-52D205D19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99"/>
          <a:stretch/>
        </p:blipFill>
        <p:spPr>
          <a:xfrm>
            <a:off x="6153874" y="3442318"/>
            <a:ext cx="2990126" cy="30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94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9813-5232-034F-9A23-C9CA4E6F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CBE9-CA36-EA47-82B6-383888CF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”Golden channels”… :.?</a:t>
            </a:r>
          </a:p>
          <a:p>
            <a:r>
              <a:rPr lang="en-US" dirty="0"/>
              <a:t>TMDs, </a:t>
            </a:r>
          </a:p>
          <a:p>
            <a:pPr lvl="1"/>
            <a:r>
              <a:rPr lang="en-US" dirty="0"/>
              <a:t>Precision in </a:t>
            </a:r>
            <a:r>
              <a:rPr lang="en-US" dirty="0" err="1"/>
              <a:t>x,kT</a:t>
            </a:r>
            <a:endParaRPr lang="en-US" dirty="0"/>
          </a:p>
          <a:p>
            <a:pPr lvl="1"/>
            <a:r>
              <a:rPr lang="en-US" dirty="0"/>
              <a:t>Evolution (</a:t>
            </a:r>
            <a:r>
              <a:rPr lang="en-US" dirty="0">
                <a:sym typeface="Wingdings" pitchFamily="2" charset="2"/>
              </a:rPr>
              <a:t> strong suite of the EIC)</a:t>
            </a:r>
          </a:p>
          <a:p>
            <a:r>
              <a:rPr lang="en-US" dirty="0">
                <a:sym typeface="Wingdings" pitchFamily="2" charset="2"/>
              </a:rPr>
              <a:t>Collins/</a:t>
            </a:r>
            <a:r>
              <a:rPr lang="en-US" dirty="0" err="1">
                <a:sym typeface="Wingdings" pitchFamily="2" charset="2"/>
              </a:rPr>
              <a:t>Sivers</a:t>
            </a:r>
            <a:r>
              <a:rPr lang="en-US" dirty="0">
                <a:sym typeface="Wingdings" pitchFamily="2" charset="2"/>
              </a:rPr>
              <a:t> Tensor charge</a:t>
            </a:r>
          </a:p>
          <a:p>
            <a:r>
              <a:rPr lang="en-US" dirty="0">
                <a:sym typeface="Wingdings" pitchFamily="2" charset="2"/>
              </a:rPr>
              <a:t>Gluon TMDs di-hadrons, jets, heavy quarks</a:t>
            </a:r>
          </a:p>
          <a:p>
            <a:r>
              <a:rPr lang="en-US" dirty="0">
                <a:sym typeface="Wingdings" pitchFamily="2" charset="2"/>
              </a:rPr>
              <a:t>Di-hadron </a:t>
            </a:r>
          </a:p>
          <a:p>
            <a:r>
              <a:rPr lang="en-US" dirty="0">
                <a:sym typeface="Wingdings" pitchFamily="2" charset="2"/>
              </a:rPr>
              <a:t>Jets</a:t>
            </a:r>
          </a:p>
          <a:p>
            <a:r>
              <a:rPr lang="en-US" dirty="0">
                <a:sym typeface="Wingdings" pitchFamily="2" charset="2"/>
              </a:rPr>
              <a:t>Wigner</a:t>
            </a:r>
          </a:p>
          <a:p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79151-C5FA-BC44-89C6-6FF4DD40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01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352BF-3BB6-1C4F-88FE-C3845942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nuclei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4D33-4CB3-6545-8B62-4CE426C5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Coherent DVCS by detecting </a:t>
            </a:r>
            <a:r>
              <a:rPr lang="en-US" dirty="0" err="1"/>
              <a:t>recoling</a:t>
            </a:r>
            <a:r>
              <a:rPr lang="en-US" dirty="0"/>
              <a:t> nucleon </a:t>
            </a:r>
          </a:p>
          <a:p>
            <a:r>
              <a:rPr lang="en-US" dirty="0"/>
              <a:t>Deuterium </a:t>
            </a:r>
            <a:r>
              <a:rPr lang="en-US" dirty="0">
                <a:sym typeface="Wingdings" pitchFamily="2" charset="2"/>
              </a:rPr>
              <a:t>tensor polarization</a:t>
            </a:r>
          </a:p>
          <a:p>
            <a:r>
              <a:rPr lang="en-US" dirty="0">
                <a:sym typeface="Wingdings" pitchFamily="2" charset="2"/>
              </a:rPr>
              <a:t>Medium Modification azimuthal modulation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D2796-73CD-2E4F-AF16-A919FD2A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0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3460-493E-1D41-BB16-9F32D158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8266-6AAB-6240-B32C-74C28EA1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Imaging in position space and GPDs</a:t>
            </a:r>
          </a:p>
          <a:p>
            <a:r>
              <a:rPr lang="en-US" dirty="0"/>
              <a:t>TMDs</a:t>
            </a:r>
          </a:p>
          <a:p>
            <a:r>
              <a:rPr lang="en-US" dirty="0"/>
              <a:t>Wigner functions</a:t>
            </a:r>
          </a:p>
          <a:p>
            <a:r>
              <a:rPr lang="en-US" dirty="0"/>
              <a:t>Nuclei</a:t>
            </a:r>
          </a:p>
        </p:txBody>
      </p:sp>
    </p:spTree>
    <p:extLst>
      <p:ext uri="{BB962C8B-B14F-4D97-AF65-F5344CB8AC3E}">
        <p14:creationId xmlns:p14="http://schemas.microsoft.com/office/powerpoint/2010/main" val="2564866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0D28-0246-3E46-AE78-B897E38B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in Position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04AA8-3742-B744-AC3B-ACD02837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4719" y="2226469"/>
                <a:ext cx="7886700" cy="326350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Form factor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probe magnetic form factors to highest Q2 (I guess at low Q2 one loses sensitivity anyways…) 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≈1</m:t>
                    </m:r>
                  </m:oMath>
                </a14:m>
                <a:r>
                  <a:rPr lang="en-US" dirty="0"/>
                  <a:t>(unlike fixed target) </a:t>
                </a:r>
                <a:r>
                  <a:rPr lang="en-US" dirty="0">
                    <a:sym typeface="Wingdings" pitchFamily="2" charset="2"/>
                  </a:rPr>
                  <a:t> I guess that means no G_E?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Q2&gt; 1.0 (acceptance for Q2 &lt; 1.0 not there for electron), proton will need far forward detectors for low Q2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No double spin asymmetries (too small)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Adding positron beam will help with studying two-photon processes</a:t>
                </a: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e-d possible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=5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GeV</a:t>
                </a:r>
                <a:r>
                  <a:rPr lang="en-US" baseline="30000" dirty="0">
                    <a:sym typeface="Wingdings" pitchFamily="2" charset="2"/>
                  </a:rPr>
                  <a:t>2</a:t>
                </a:r>
                <a:r>
                  <a:rPr lang="en-US" dirty="0">
                    <a:sym typeface="Wingdings" pitchFamily="2" charset="2"/>
                  </a:rPr>
                  <a:t>	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Tensor polarization </a:t>
                </a:r>
                <a:r>
                  <a:rPr lang="en-US" dirty="0" err="1">
                    <a:sym typeface="Wingdings" pitchFamily="2" charset="2"/>
                  </a:rPr>
                  <a:t>measureents</a:t>
                </a:r>
                <a:r>
                  <a:rPr lang="en-US" dirty="0">
                    <a:sym typeface="Wingdings" pitchFamily="2" charset="2"/>
                  </a:rPr>
                  <a:t> up to 2.5GeV2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04AA8-3742-B744-AC3B-ACD02837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719" y="2226469"/>
                <a:ext cx="7886700" cy="3263504"/>
              </a:xfrm>
              <a:blipFill>
                <a:blip r:embed="rId2"/>
                <a:stretch>
                  <a:fillRect l="-963" t="-4651" b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26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95BA-4C57-484B-BA28-EB1F1691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5A99-7B35-CC44-8748-F246EF90C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Nuclei</a:t>
            </a:r>
          </a:p>
          <a:p>
            <a:pPr lvl="1"/>
            <a:r>
              <a:rPr lang="en-US" dirty="0"/>
              <a:t>Tensor polarization possible at EIC?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88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8439-38EC-1745-B5CE-E82E1BDB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57A8E-3027-E546-8249-833C837D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[306][309],[310]</a:t>
            </a:r>
          </a:p>
          <a:p>
            <a:endParaRPr lang="en-US" dirty="0"/>
          </a:p>
          <a:p>
            <a:r>
              <a:rPr lang="en-US" dirty="0"/>
              <a:t>See pub in [306]</a:t>
            </a:r>
          </a:p>
          <a:p>
            <a:endParaRPr lang="en-US" dirty="0"/>
          </a:p>
          <a:p>
            <a:r>
              <a:rPr lang="en-US" dirty="0"/>
              <a:t>Form factor of EMT</a:t>
            </a:r>
          </a:p>
        </p:txBody>
      </p:sp>
    </p:spTree>
    <p:extLst>
      <p:ext uri="{BB962C8B-B14F-4D97-AF65-F5344CB8AC3E}">
        <p14:creationId xmlns:p14="http://schemas.microsoft.com/office/powerpoint/2010/main" val="52955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EEB4-020F-C543-8931-1493B98F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730D0-A8C6-0143-9B0F-4CC53EE78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840" y="318375"/>
            <a:ext cx="2823414" cy="19987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8323C-CCDF-4443-92C3-695EAAA6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7768B-F023-E149-A295-B4F0EE80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148" y="2248932"/>
            <a:ext cx="3021119" cy="1998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5DB69C-F271-F74A-B1ED-D0F47EC8CC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2434" y="2631560"/>
                <a:ext cx="8464378" cy="4993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Magnetic form factors up to the highest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Nucleon FF up to ~45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Deuteron up to ~5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Tensor polarized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≈2.5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5DB69C-F271-F74A-B1ED-D0F47EC8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34" y="2631560"/>
                <a:ext cx="8464378" cy="4993659"/>
              </a:xfrm>
              <a:prstGeom prst="rect">
                <a:avLst/>
              </a:prstGeom>
              <a:blipFill>
                <a:blip r:embed="rId4"/>
                <a:stretch>
                  <a:fillRect l="-749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D1843-CCA8-7348-8A59-6F6CE0D0AC5A}"/>
                  </a:ext>
                </a:extLst>
              </p:cNvPr>
              <p:cNvSpPr txBox="1"/>
              <p:nvPr/>
            </p:nvSpPr>
            <p:spPr>
              <a:xfrm>
                <a:off x="6926808" y="3557206"/>
                <a:ext cx="493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D1843-CCA8-7348-8A59-6F6CE0D0A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08" y="3557206"/>
                <a:ext cx="49366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601758-8489-E34C-8029-71F8883534E2}"/>
                  </a:ext>
                </a:extLst>
              </p:cNvPr>
              <p:cNvSpPr txBox="1"/>
              <p:nvPr/>
            </p:nvSpPr>
            <p:spPr>
              <a:xfrm>
                <a:off x="6653018" y="1565213"/>
                <a:ext cx="502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601758-8489-E34C-8029-71F888353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018" y="1565213"/>
                <a:ext cx="5029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D35DD49-F1D1-CF48-980B-FC5290D5E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840" y="4667724"/>
            <a:ext cx="3035080" cy="19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9EDA5-30DF-9D46-B870-9A7B8533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207" y="3384943"/>
            <a:ext cx="3860557" cy="3082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CC4BB9-83E8-044F-B972-F5D15D1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Meson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ACDB0-4F74-8B40-9DBE-93B00FC5D8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766" y="1347365"/>
                <a:ext cx="8464378" cy="4993659"/>
              </a:xfrm>
            </p:spPr>
            <p:txBody>
              <a:bodyPr/>
              <a:lstStyle/>
              <a:p>
                <a:r>
                  <a:rPr lang="en-US" dirty="0"/>
                  <a:t>Interplay between emergent hadronic mass and Higgs-mass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determined due to QCD,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from Higgs</a:t>
                </a:r>
              </a:p>
              <a:p>
                <a:r>
                  <a:rPr lang="en-US" dirty="0"/>
                  <a:t>From factors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at low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scattering off pion cloud (also can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ratios)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form factor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Still under investigation if scattering from</a:t>
                </a:r>
                <a:br>
                  <a:rPr lang="en-US" dirty="0"/>
                </a:br>
                <a:r>
                  <a:rPr lang="en-US" dirty="0"/>
                  <a:t>K cloud dominates at same kinematics a</a:t>
                </a:r>
                <a:br>
                  <a:rPr lang="en-US" dirty="0"/>
                </a:br>
                <a:r>
                  <a:rPr lang="en-US" dirty="0"/>
                  <a:t>and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can be verified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probably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Possibility for first 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measurement </a:t>
                </a:r>
                <a:br>
                  <a:rPr lang="en-US" dirty="0"/>
                </a:br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&gt;0.2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5ACDB0-4F74-8B40-9DBE-93B00FC5D8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766" y="1347365"/>
                <a:ext cx="8464378" cy="4993659"/>
              </a:xfrm>
              <a:blipFill>
                <a:blip r:embed="rId3"/>
                <a:stretch>
                  <a:fillRect l="-900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31B6-8638-654D-8E75-37EA0CB2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C195B4-CCD7-EC43-B432-0A617CD2BAFD}"/>
                  </a:ext>
                </a:extLst>
              </p:cNvPr>
              <p:cNvSpPr txBox="1"/>
              <p:nvPr/>
            </p:nvSpPr>
            <p:spPr>
              <a:xfrm>
                <a:off x="6530109" y="6467336"/>
                <a:ext cx="2286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5×100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C195B4-CCD7-EC43-B432-0A617CD2B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09" y="6467336"/>
                <a:ext cx="2286716" cy="369332"/>
              </a:xfrm>
              <a:prstGeom prst="rect">
                <a:avLst/>
              </a:prstGeom>
              <a:blipFill>
                <a:blip r:embed="rId4"/>
                <a:stretch>
                  <a:fillRect l="-2210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8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Ritaglio schermata">
            <a:extLst>
              <a:ext uri="{FF2B5EF4-FFF2-40B4-BE49-F238E27FC236}">
                <a16:creationId xmlns:a16="http://schemas.microsoft.com/office/drawing/2014/main" id="{EC44E92D-1D9D-7F41-9800-EE4D84D7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"/>
          <a:stretch/>
        </p:blipFill>
        <p:spPr>
          <a:xfrm>
            <a:off x="6193258" y="927586"/>
            <a:ext cx="2094383" cy="170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70260-4B1F-CB4B-A8B7-CC286421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9" y="275836"/>
            <a:ext cx="9521485" cy="487490"/>
          </a:xfrm>
        </p:spPr>
        <p:txBody>
          <a:bodyPr/>
          <a:lstStyle/>
          <a:p>
            <a:r>
              <a:rPr lang="en-US" sz="3400" dirty="0"/>
              <a:t>Generalized Parton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699" y="763326"/>
                <a:ext cx="7314420" cy="58188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Four chiral even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four chiral odd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be related to impact parameter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699" y="763326"/>
                <a:ext cx="7314420" cy="5818838"/>
              </a:xfr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9F5B-0FA9-A74D-9C12-C38E3D03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9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3138-2D00-2045-93A5-F9A3CD9A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15514"/>
            <a:ext cx="8835081" cy="487490"/>
          </a:xfrm>
        </p:spPr>
        <p:txBody>
          <a:bodyPr/>
          <a:lstStyle/>
          <a:p>
            <a:r>
              <a:rPr lang="en-US" sz="3200" dirty="0"/>
              <a:t>Energy Momentum Tensor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3BEA3-2101-2E4C-9EFB-4DC1BB159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19" y="1354089"/>
                <a:ext cx="2976920" cy="4993659"/>
              </a:xfrm>
            </p:spPr>
            <p:txBody>
              <a:bodyPr/>
              <a:lstStyle/>
              <a:p>
                <a:r>
                  <a:rPr lang="en-US" dirty="0"/>
                  <a:t>Need complete set of observables including spin and beam-charge asymmetries to </a:t>
                </a:r>
                <a:r>
                  <a:rPr lang="en-US" dirty="0" err="1"/>
                  <a:t>meaningfuly</a:t>
                </a:r>
                <a:r>
                  <a:rPr lang="en-US" dirty="0"/>
                  <a:t>  constrain EMT factors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term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3BEA3-2101-2E4C-9EFB-4DC1BB159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19" y="1354089"/>
                <a:ext cx="2976920" cy="4993659"/>
              </a:xfrm>
              <a:blipFill>
                <a:blip r:embed="rId2"/>
                <a:stretch>
                  <a:fillRect l="-2553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85E84-EE7A-A74A-9020-BF65A7B4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557B2-29F3-8A4C-B321-0CAB2751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197" y="1108737"/>
            <a:ext cx="5318884" cy="2310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441A6-69FF-5343-8159-59BFD32B5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839" y="3725154"/>
            <a:ext cx="5858161" cy="1961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99ED3B-92F6-E446-9CF7-D98371151437}"/>
              </a:ext>
            </a:extLst>
          </p:cNvPr>
          <p:cNvSpPr txBox="1"/>
          <p:nvPr/>
        </p:nvSpPr>
        <p:spPr>
          <a:xfrm>
            <a:off x="7033260" y="5829300"/>
            <a:ext cx="1466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from N </a:t>
            </a:r>
            <a:r>
              <a:rPr lang="en-US" sz="1200" dirty="0" err="1"/>
              <a:t>d’Hose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580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Ritaglio schermata">
            <a:extLst>
              <a:ext uri="{FF2B5EF4-FFF2-40B4-BE49-F238E27FC236}">
                <a16:creationId xmlns:a16="http://schemas.microsoft.com/office/drawing/2014/main" id="{EC44E92D-1D9D-7F41-9800-EE4D84D7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"/>
          <a:stretch/>
        </p:blipFill>
        <p:spPr>
          <a:xfrm>
            <a:off x="6193258" y="927586"/>
            <a:ext cx="2094383" cy="170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70260-4B1F-CB4B-A8B7-CC286421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9" y="275836"/>
            <a:ext cx="9521485" cy="487490"/>
          </a:xfrm>
        </p:spPr>
        <p:txBody>
          <a:bodyPr/>
          <a:lstStyle/>
          <a:p>
            <a:r>
              <a:rPr lang="en-US" sz="3400" dirty="0"/>
              <a:t>Generalized Parton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699" y="763326"/>
                <a:ext cx="7314420" cy="58188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Four chiral even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four chiral odd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be related to impact parameter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 Accessed in exclusive processes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699" y="763326"/>
                <a:ext cx="7314420" cy="5818838"/>
              </a:xfr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9F5B-0FA9-A74D-9C12-C38E3D03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2734B3-15E0-6247-AFE9-3D94435F7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988"/>
          <a:stretch/>
        </p:blipFill>
        <p:spPr>
          <a:xfrm>
            <a:off x="551974" y="3562436"/>
            <a:ext cx="6445511" cy="2090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C16268-4AE1-0E42-8DEE-626EB0644BD6}"/>
              </a:ext>
            </a:extLst>
          </p:cNvPr>
          <p:cNvSpPr txBox="1"/>
          <p:nvPr/>
        </p:nvSpPr>
        <p:spPr>
          <a:xfrm>
            <a:off x="1181100" y="5433060"/>
            <a:ext cx="75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DVCS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0277A-7198-D24B-8D28-039AF3995E73}"/>
              </a:ext>
            </a:extLst>
          </p:cNvPr>
          <p:cNvSpPr txBox="1"/>
          <p:nvPr/>
        </p:nvSpPr>
        <p:spPr>
          <a:xfrm>
            <a:off x="3268980" y="54635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D16C9-653F-544F-AB9E-CC851EEB3D46}"/>
              </a:ext>
            </a:extLst>
          </p:cNvPr>
          <p:cNvSpPr txBox="1"/>
          <p:nvPr/>
        </p:nvSpPr>
        <p:spPr>
          <a:xfrm>
            <a:off x="5896542" y="5358441"/>
            <a:ext cx="19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Meson Production</a:t>
            </a:r>
          </a:p>
        </p:txBody>
      </p:sp>
    </p:spTree>
    <p:extLst>
      <p:ext uri="{BB962C8B-B14F-4D97-AF65-F5344CB8AC3E}">
        <p14:creationId xmlns:p14="http://schemas.microsoft.com/office/powerpoint/2010/main" val="380847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Ritaglio schermata">
            <a:extLst>
              <a:ext uri="{FF2B5EF4-FFF2-40B4-BE49-F238E27FC236}">
                <a16:creationId xmlns:a16="http://schemas.microsoft.com/office/drawing/2014/main" id="{EC44E92D-1D9D-7F41-9800-EE4D84D7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7"/>
          <a:stretch/>
        </p:blipFill>
        <p:spPr>
          <a:xfrm>
            <a:off x="6193258" y="927586"/>
            <a:ext cx="2094383" cy="1705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70260-4B1F-CB4B-A8B7-CC286421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9" y="275836"/>
            <a:ext cx="9521485" cy="487490"/>
          </a:xfrm>
        </p:spPr>
        <p:txBody>
          <a:bodyPr/>
          <a:lstStyle/>
          <a:p>
            <a:r>
              <a:rPr lang="en-US" sz="3400" dirty="0"/>
              <a:t>Generalized Parton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283" y="763326"/>
                <a:ext cx="7464835" cy="581883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Four chiral even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four chiral odd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Depend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Can be related to impact parameter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 Accessed in exclusive processes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22850-B53E-2B41-BEB3-74F30DC40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283" y="763326"/>
                <a:ext cx="7464835" cy="5818838"/>
              </a:xfrm>
              <a:blipFill>
                <a:blip r:embed="rId3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39F5B-0FA9-A74D-9C12-C38E3D03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2734B3-15E0-6247-AFE9-3D94435F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6" y="3429000"/>
            <a:ext cx="4235453" cy="140117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F69E3BC-237E-354F-AA11-80175F25AD2B}"/>
              </a:ext>
            </a:extLst>
          </p:cNvPr>
          <p:cNvSpPr txBox="1">
            <a:spLocks/>
          </p:cNvSpPr>
          <p:nvPr/>
        </p:nvSpPr>
        <p:spPr>
          <a:xfrm>
            <a:off x="572544" y="4926631"/>
            <a:ext cx="7464835" cy="15303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Meson production channels at the EIC</a:t>
            </a:r>
          </a:p>
          <a:p>
            <a:pPr lvl="1"/>
            <a:r>
              <a:rPr lang="en-US" sz="1400" dirty="0"/>
              <a:t>Heavy: access to gluons</a:t>
            </a:r>
          </a:p>
          <a:p>
            <a:pPr lvl="1"/>
            <a:r>
              <a:rPr lang="en-US" sz="1400" dirty="0"/>
              <a:t>Vector : similar to DVCS but allows quark flavor separation</a:t>
            </a:r>
          </a:p>
          <a:p>
            <a:pPr lvl="1"/>
            <a:r>
              <a:rPr lang="en-US" sz="1400" dirty="0"/>
              <a:t>Light pseudoscalar: access to parity odd and chiral odd GPDs</a:t>
            </a:r>
            <a:br>
              <a:rPr lang="en-US" sz="1400" dirty="0"/>
            </a:br>
            <a:r>
              <a:rPr lang="en-US" sz="1400" dirty="0">
                <a:sym typeface="Wingdings" pitchFamily="2" charset="2"/>
              </a:rPr>
              <a:t></a:t>
            </a:r>
            <a:r>
              <a:rPr lang="en-US" sz="1400" dirty="0"/>
              <a:t> connection to </a:t>
            </a:r>
            <a:r>
              <a:rPr lang="en-US" sz="1400" dirty="0" err="1"/>
              <a:t>transversity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801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39740</TotalTime>
  <Words>1906</Words>
  <Application>Microsoft Macintosh PowerPoint</Application>
  <PresentationFormat>On-screen Show (4:3)</PresentationFormat>
  <Paragraphs>271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PingFangSC-Regular</vt:lpstr>
      <vt:lpstr>.PingFangSC-Regular</vt:lpstr>
      <vt:lpstr>Arial</vt:lpstr>
      <vt:lpstr>Calibri</vt:lpstr>
      <vt:lpstr>Cambria Math</vt:lpstr>
      <vt:lpstr>Corbel</vt:lpstr>
      <vt:lpstr>Gill Sans MT</vt:lpstr>
      <vt:lpstr>Times New Roman</vt:lpstr>
      <vt:lpstr>Office Theme</vt:lpstr>
      <vt:lpstr>Document</vt:lpstr>
      <vt:lpstr>Equation</vt:lpstr>
      <vt:lpstr>Multi-dimensional Imaging of Nucleons, Nuclei, and Mesons at the EIC </vt:lpstr>
      <vt:lpstr>Overview</vt:lpstr>
      <vt:lpstr>Coverage</vt:lpstr>
      <vt:lpstr>Nucleon</vt:lpstr>
      <vt:lpstr>Meson Form Factors</vt:lpstr>
      <vt:lpstr>Generalized Parton Distribution Functions</vt:lpstr>
      <vt:lpstr>Energy Momentum Tensor Form Factors</vt:lpstr>
      <vt:lpstr>Generalized Parton Distribution Functions</vt:lpstr>
      <vt:lpstr>Generalized Parton Distribution Functions</vt:lpstr>
      <vt:lpstr>Generalized Parton Distribution Functions</vt:lpstr>
      <vt:lpstr>EIC kinematic lever arm</vt:lpstr>
      <vt:lpstr>TMD PDFs from SIDIS</vt:lpstr>
      <vt:lpstr>Evolution of TMDs</vt:lpstr>
      <vt:lpstr>Impact of EIC on TMD measurements</vt:lpstr>
      <vt:lpstr>Impact on Transversity  and Tensor charge</vt:lpstr>
      <vt:lpstr>Constrains on T-odd Sivers</vt:lpstr>
      <vt:lpstr>Accessing TMD PDFs and FFs with Jets</vt:lpstr>
      <vt:lpstr>Access to Gluon TMDs with dijets </vt:lpstr>
      <vt:lpstr>Wigner/GTMDs</vt:lpstr>
      <vt:lpstr>Light Nuclei</vt:lpstr>
      <vt:lpstr>Medium Modification of Azimuthal Asymmetries</vt:lpstr>
      <vt:lpstr>Summary</vt:lpstr>
      <vt:lpstr>Backup</vt:lpstr>
      <vt:lpstr>Diffractive DVCS and photoproduction of γγ / γρ</vt:lpstr>
      <vt:lpstr>PowerPoint Presentation</vt:lpstr>
      <vt:lpstr>Di-hadron and jets</vt:lpstr>
      <vt:lpstr>Meson form factors</vt:lpstr>
      <vt:lpstr>PowerPoint Presentation</vt:lpstr>
      <vt:lpstr>GPD </vt:lpstr>
      <vt:lpstr>PowerPoint Presentation</vt:lpstr>
      <vt:lpstr>TMD</vt:lpstr>
      <vt:lpstr>PowerPoint Presentation</vt:lpstr>
      <vt:lpstr>GPD measurements in meson production</vt:lpstr>
      <vt:lpstr>PowerPoint Presentation</vt:lpstr>
      <vt:lpstr>Light nuclei</vt:lpstr>
      <vt:lpstr>Outline</vt:lpstr>
      <vt:lpstr>Imaging in Position Space</vt:lpstr>
      <vt:lpstr>PowerPoint Presentation</vt:lpstr>
      <vt:lpstr>GPDs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Anselm Vossen, Ph.D.</cp:lastModifiedBy>
  <cp:revision>745</cp:revision>
  <cp:lastPrinted>2018-10-15T14:48:16Z</cp:lastPrinted>
  <dcterms:created xsi:type="dcterms:W3CDTF">2017-10-25T13:41:42Z</dcterms:created>
  <dcterms:modified xsi:type="dcterms:W3CDTF">2020-11-20T19:54:18Z</dcterms:modified>
</cp:coreProperties>
</file>