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4"/>
  </p:notesMasterIdLst>
  <p:sldIdLst>
    <p:sldId id="662" r:id="rId2"/>
    <p:sldId id="663" r:id="rId3"/>
    <p:sldId id="664" r:id="rId4"/>
    <p:sldId id="665" r:id="rId5"/>
    <p:sldId id="673" r:id="rId6"/>
    <p:sldId id="666" r:id="rId7"/>
    <p:sldId id="667" r:id="rId8"/>
    <p:sldId id="668" r:id="rId9"/>
    <p:sldId id="669" r:id="rId10"/>
    <p:sldId id="670" r:id="rId11"/>
    <p:sldId id="671" r:id="rId12"/>
    <p:sldId id="6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000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7" autoAdjust="0"/>
    <p:restoredTop sz="65873" autoAdjust="0"/>
  </p:normalViewPr>
  <p:slideViewPr>
    <p:cSldViewPr snapToGrid="0" snapToObjects="1">
      <p:cViewPr varScale="1">
        <p:scale>
          <a:sx n="82" d="100"/>
          <a:sy n="82" d="100"/>
        </p:scale>
        <p:origin x="96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September 16,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4075" y="6543538"/>
            <a:ext cx="5223851" cy="311322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4th EIC Yellow Report Workshop at LBL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2143" y="6539765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04975" y="6539765"/>
            <a:ext cx="2743200" cy="31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Nov. 20, 2020</a:t>
            </a:r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September 16,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3rd EIC Yellow Report Workshop at CUA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EscatteringImage-01.jpg">
            <a:extLst>
              <a:ext uri="{FF2B5EF4-FFF2-40B4-BE49-F238E27FC236}">
                <a16:creationId xmlns:a16="http://schemas.microsoft.com/office/drawing/2014/main" id="{389CCB91-7E0F-CB4C-8A88-2560C2E4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3129" r="1736" b="4266"/>
          <a:stretch/>
        </p:blipFill>
        <p:spPr>
          <a:xfrm>
            <a:off x="4305756" y="1290525"/>
            <a:ext cx="7872029" cy="5325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FC074-EEE9-4346-9E3A-F39CB736B2F1}"/>
              </a:ext>
            </a:extLst>
          </p:cNvPr>
          <p:cNvSpPr/>
          <p:nvPr/>
        </p:nvSpPr>
        <p:spPr>
          <a:xfrm>
            <a:off x="2223520" y="6466370"/>
            <a:ext cx="767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4th EIC Yellow Report Workshop at LBL, November 20,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14" y="6498662"/>
            <a:ext cx="1621677" cy="26824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E0E35-C8A9-C347-97E9-B7CA2331A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155" y="1327041"/>
            <a:ext cx="4548998" cy="1300969"/>
          </a:xfrm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i="1" dirty="0">
                <a:solidFill>
                  <a:schemeClr val="tx1"/>
                </a:solidFill>
              </a:rPr>
              <a:t>Yuhong Zhang, </a:t>
            </a:r>
            <a:r>
              <a:rPr lang="en-US" sz="1800" i="1" dirty="0">
                <a:solidFill>
                  <a:schemeClr val="tx1"/>
                </a:solidFill>
              </a:rPr>
              <a:t>Jefferson Lab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tx1"/>
                </a:solidFill>
              </a:rPr>
              <a:t>on behalf of the EIC Low Energy Luminosity/Facility Optimization task force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D8D79F-CAAE-A44B-8210-D885D38F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74" y="278439"/>
            <a:ext cx="10256809" cy="883947"/>
          </a:xfrm>
        </p:spPr>
        <p:txBody>
          <a:bodyPr/>
          <a:lstStyle/>
          <a:p>
            <a:pPr algn="ctr"/>
            <a:r>
              <a:rPr lang="en-US" sz="3600" i="1" dirty="0"/>
              <a:t>Optimizing EIC Luminosity at Low CM Energy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1155" y="3857368"/>
            <a:ext cx="4727275" cy="2183247"/>
          </a:xfrm>
        </p:spPr>
        <p:txBody>
          <a:bodyPr>
            <a:noAutofit/>
          </a:bodyPr>
          <a:lstStyle/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</a:rPr>
              <a:t>Motivation and task force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</a:rPr>
              <a:t>Exploring parameter space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</a:rPr>
              <a:t>Main IR luminosity optimization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</a:rPr>
              <a:t>2</a:t>
            </a:r>
            <a:r>
              <a:rPr lang="en-US" baseline="30000" dirty="0">
                <a:solidFill>
                  <a:srgbClr val="3333FF"/>
                </a:solidFill>
              </a:rPr>
              <a:t>nd</a:t>
            </a:r>
            <a:r>
              <a:rPr lang="en-US" dirty="0">
                <a:solidFill>
                  <a:srgbClr val="3333FF"/>
                </a:solidFill>
              </a:rPr>
              <a:t> IR luminosity optimization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</a:rPr>
              <a:t>Some comments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85" y="2519883"/>
            <a:ext cx="7375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Participants: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Scott Berg,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Randika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Gamage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Jiquan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Andrew Hutton, Fanglei Lin, Yun Luo, Tim Michalski, Vasiliy Morozov, Robert Palmer,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Bratt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Parker, Vadim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Ptitsyn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Robert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Rimmer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Todd Satogata, Kevin Smith, Amy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Holger Witte, Yuhong Zhang </a:t>
            </a:r>
          </a:p>
        </p:txBody>
      </p:sp>
    </p:spTree>
    <p:extLst>
      <p:ext uri="{BB962C8B-B14F-4D97-AF65-F5344CB8AC3E}">
        <p14:creationId xmlns:p14="http://schemas.microsoft.com/office/powerpoint/2010/main" val="94112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0149" y="6544480"/>
            <a:ext cx="5223851" cy="311322"/>
          </a:xfrm>
        </p:spPr>
        <p:txBody>
          <a:bodyPr/>
          <a:lstStyle/>
          <a:p>
            <a:r>
              <a:rPr lang="en-US" dirty="0"/>
              <a:t>4th EIC Yellow Report Workshop at LBL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04975" y="6496635"/>
            <a:ext cx="2743200" cy="315095"/>
          </a:xfrm>
        </p:spPr>
        <p:txBody>
          <a:bodyPr/>
          <a:lstStyle/>
          <a:p>
            <a:r>
              <a:rPr lang="en-US" dirty="0"/>
              <a:t>Nov. 20,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89782" y="4238912"/>
                <a:ext cx="10719310" cy="2094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Preliminary optics concept </a:t>
                </a:r>
              </a:p>
              <a:p>
                <a:pPr marL="176213" indent="-1762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FFQ lengths optimized to provide 10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polar angle acceptance with aperture edge fields below 4.6 T</a:t>
                </a:r>
              </a:p>
              <a:p>
                <a:pPr marL="176213" indent="-1762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/ 2 km</a:t>
                </a:r>
              </a:p>
              <a:p>
                <a:pPr marL="176213" indent="-1762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Upstream section is similar to the 1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IR </a:t>
                </a:r>
              </a:p>
              <a:p>
                <a:pPr marL="176213" indent="-1762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FF doublet optics with reversible polarity of the second quad depending on the energy</a:t>
                </a:r>
              </a:p>
              <a:p>
                <a:pPr marL="176213" indent="-1762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Secondary focus with (1-</a:t>
                </a:r>
                <a:r>
                  <a:rPr lang="el-G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χ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)&gt;7x10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acceptance</a:t>
                </a:r>
              </a:p>
              <a:p>
                <a:pPr marL="176213" indent="-176213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Chromatic contribution: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−55</m:t>
                        </m:r>
                      </m:den>
                    </m:f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4238912"/>
                <a:ext cx="10719310" cy="2094990"/>
              </a:xfrm>
              <a:prstGeom prst="rect">
                <a:avLst/>
              </a:prstGeom>
              <a:blipFill>
                <a:blip r:embed="rId2"/>
                <a:stretch>
                  <a:fillRect l="-569" t="-1163" b="-28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189781" y="0"/>
            <a:ext cx="11826813" cy="73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2</a:t>
            </a:r>
            <a:r>
              <a:rPr lang="en-US" sz="3000" baseline="30000" dirty="0"/>
              <a:t>nd</a:t>
            </a:r>
            <a:r>
              <a:rPr lang="en-US" sz="3000" dirty="0"/>
              <a:t> IR: Physics/Detector Requirements and Design Concept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109168"/>
              </p:ext>
            </p:extLst>
          </p:nvPr>
        </p:nvGraphicFramePr>
        <p:xfrm>
          <a:off x="103517" y="815495"/>
          <a:ext cx="11913078" cy="3238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321">
                  <a:extLst>
                    <a:ext uri="{9D8B030D-6E8A-4147-A177-3AD203B41FA5}">
                      <a16:colId xmlns:a16="http://schemas.microsoft.com/office/drawing/2014/main" val="1051618272"/>
                    </a:ext>
                  </a:extLst>
                </a:gridCol>
                <a:gridCol w="3769743">
                  <a:extLst>
                    <a:ext uri="{9D8B030D-6E8A-4147-A177-3AD203B41FA5}">
                      <a16:colId xmlns:a16="http://schemas.microsoft.com/office/drawing/2014/main" val="3530943283"/>
                    </a:ext>
                  </a:extLst>
                </a:gridCol>
                <a:gridCol w="663735">
                  <a:extLst>
                    <a:ext uri="{9D8B030D-6E8A-4147-A177-3AD203B41FA5}">
                      <a16:colId xmlns:a16="http://schemas.microsoft.com/office/drawing/2014/main" val="505146569"/>
                    </a:ext>
                  </a:extLst>
                </a:gridCol>
                <a:gridCol w="968391">
                  <a:extLst>
                    <a:ext uri="{9D8B030D-6E8A-4147-A177-3AD203B41FA5}">
                      <a16:colId xmlns:a16="http://schemas.microsoft.com/office/drawing/2014/main" val="3896694052"/>
                    </a:ext>
                  </a:extLst>
                </a:gridCol>
                <a:gridCol w="2006466">
                  <a:extLst>
                    <a:ext uri="{9D8B030D-6E8A-4147-A177-3AD203B41FA5}">
                      <a16:colId xmlns:a16="http://schemas.microsoft.com/office/drawing/2014/main" val="1098806510"/>
                    </a:ext>
                  </a:extLst>
                </a:gridCol>
                <a:gridCol w="4073422">
                  <a:extLst>
                    <a:ext uri="{9D8B030D-6E8A-4147-A177-3AD203B41FA5}">
                      <a16:colId xmlns:a16="http://schemas.microsoft.com/office/drawing/2014/main" val="1996100030"/>
                    </a:ext>
                  </a:extLst>
                </a:gridCol>
              </a:tblGrid>
              <a:tr h="268513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 IR2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06681741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range: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electron/proton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5–18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41, 100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275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operation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3330030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optimum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– 120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– 80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 priority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96373911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Crossing angle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500" i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resolution, acceptance, geometry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28353204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Angular beam divergence at IP,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h/v, RMS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0.1/0.2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500" i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i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75061854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space 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-4.5/+4.5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-(3.5-4.5) / +(5.5-4.5)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Forward/rear acceptance balance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3439157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Far-forward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angular acceptance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10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cone, </a:t>
                      </a:r>
                      <a:r>
                        <a:rPr lang="en-US" sz="1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5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77203727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angular acceptance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30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Spectrometer dipole aperture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53548522"/>
                  </a:ext>
                </a:extLst>
              </a:tr>
              <a:tr h="53702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</a:t>
                      </a:r>
                      <a:r>
                        <a:rPr lang="el-G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</a:t>
                      </a:r>
                      <a:r>
                        <a:rPr lang="el-G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)/(B</a:t>
                      </a:r>
                      <a:r>
                        <a:rPr lang="el-G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allowing for detection at </a:t>
                      </a:r>
                      <a:r>
                        <a:rPr lang="en-US" sz="15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500" i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fragments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 – 0.01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focus with dispersion,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reach in </a:t>
                      </a:r>
                      <a:r>
                        <a:rPr lang="el-GR" sz="1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5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</a:t>
                      </a:r>
                      <a:r>
                        <a:rPr lang="en-US" sz="15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500" i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resolution, reach </a:t>
                      </a:r>
                      <a:r>
                        <a:rPr lang="el-GR" sz="1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500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exclusive process 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69605310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US" sz="15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500" i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acceptance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 hard requirement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49273057"/>
                  </a:ext>
                </a:extLst>
              </a:tr>
              <a:tr h="26851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central tracker occupancy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945342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32074" y="4049108"/>
            <a:ext cx="558991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V. Morozov, E.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R. Ent, V.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Ptitsyn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A, Seryi, W.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Wittmer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8777" y="6199267"/>
            <a:ext cx="346781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V. Morozov: 2nd IR 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10491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73" y="136953"/>
            <a:ext cx="11285837" cy="487490"/>
          </a:xfrm>
        </p:spPr>
        <p:txBody>
          <a:bodyPr>
            <a:noAutofit/>
          </a:bodyPr>
          <a:lstStyle/>
          <a:p>
            <a:r>
              <a:rPr lang="en-US" sz="3000" dirty="0"/>
              <a:t>2</a:t>
            </a:r>
            <a:r>
              <a:rPr lang="en-US" sz="3000" baseline="30000" dirty="0"/>
              <a:t>nd</a:t>
            </a:r>
            <a:r>
              <a:rPr lang="en-US" sz="3000" dirty="0"/>
              <a:t> IR Luminosity Optimization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EIC Yellow Report Workshop at LBL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pic>
        <p:nvPicPr>
          <p:cNvPr id="2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1" t="7882" r="2775" b="2807"/>
          <a:stretch/>
        </p:blipFill>
        <p:spPr>
          <a:xfrm>
            <a:off x="88137" y="854015"/>
            <a:ext cx="7175306" cy="5512280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7423867" y="724053"/>
            <a:ext cx="4968813" cy="233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number doubled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electron current but within SR power limit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Crab crossing angle doubled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 β* (2 cm) but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acceptance requirement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flatness satisfies new constraint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Restored long IBS time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Reach 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/cm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929"/>
          <a:stretch/>
        </p:blipFill>
        <p:spPr>
          <a:xfrm>
            <a:off x="7454210" y="3124398"/>
            <a:ext cx="4690409" cy="309263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698226" y="2161328"/>
            <a:ext cx="4426509" cy="3729838"/>
            <a:chOff x="2913880" y="2144076"/>
            <a:chExt cx="4426509" cy="3729838"/>
          </a:xfrm>
        </p:grpSpPr>
        <p:sp>
          <p:nvSpPr>
            <p:cNvPr id="26" name="Rectangle 25"/>
            <p:cNvSpPr/>
            <p:nvPr/>
          </p:nvSpPr>
          <p:spPr>
            <a:xfrm>
              <a:off x="2965096" y="2889203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88789" y="2897829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84651" y="2891594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20199" y="3391564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5955" y="3381102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13880" y="5359356"/>
              <a:ext cx="595078" cy="4881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17524" y="5362261"/>
              <a:ext cx="595078" cy="4881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34493" y="5385793"/>
              <a:ext cx="595078" cy="4881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86348" y="2158159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8096" y="2144076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70972" y="2149533"/>
              <a:ext cx="462293" cy="217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3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32" y="205139"/>
            <a:ext cx="11285837" cy="487490"/>
          </a:xfrm>
        </p:spPr>
        <p:txBody>
          <a:bodyPr>
            <a:noAutofit/>
          </a:bodyPr>
          <a:lstStyle/>
          <a:p>
            <a:r>
              <a:rPr lang="en-US" sz="3000" dirty="0"/>
              <a:t>Comments on Low Energy Luminosity Optimization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EIC Yellow Report Workshop at LBL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252" y="711255"/>
            <a:ext cx="12192000" cy="283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u="sng" dirty="0">
                <a:latin typeface="Arial" panose="020B0604020202020204" pitchFamily="34" charset="0"/>
              </a:rPr>
              <a:t>Main IR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</a:rPr>
              <a:t>The low energy luminosities could be significantly boosted if adopting a </a:t>
            </a:r>
            <a:r>
              <a:rPr lang="en-US" sz="1800" i="1" dirty="0">
                <a:latin typeface="Arial" panose="020B0604020202020204" pitchFamily="34" charset="0"/>
              </a:rPr>
              <a:t>D-F-D</a:t>
            </a:r>
            <a:r>
              <a:rPr lang="en-US" sz="1800" dirty="0">
                <a:latin typeface="Arial" panose="020B0604020202020204" pitchFamily="34" charset="0"/>
              </a:rPr>
              <a:t> configuration in the IR optics design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</a:rPr>
              <a:t>Satisfy new design constraints (beam flatness), other parameters are basically within the </a:t>
            </a:r>
            <a:r>
              <a:rPr lang="en-US" sz="1800" dirty="0" err="1">
                <a:latin typeface="Arial" panose="020B0604020202020204" pitchFamily="34" charset="0"/>
              </a:rPr>
              <a:t>pCDR</a:t>
            </a:r>
            <a:r>
              <a:rPr lang="en-US" sz="1800" dirty="0">
                <a:latin typeface="Arial" panose="020B0604020202020204" pitchFamily="34" charset="0"/>
              </a:rPr>
              <a:t> design constraints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</a:rPr>
              <a:t>The optimized results are summarized in an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appendix</a:t>
            </a:r>
            <a:r>
              <a:rPr lang="en-US" sz="1800" dirty="0">
                <a:latin typeface="Arial" panose="020B0604020202020204" pitchFamily="34" charset="0"/>
              </a:rPr>
              <a:t> in the drafted EIC CDR </a:t>
            </a:r>
          </a:p>
          <a:p>
            <a:pPr marL="173038" indent="-173038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</a:rPr>
              <a:t>To make EIC adopt the </a:t>
            </a:r>
            <a:r>
              <a:rPr lang="en-US" sz="1800" i="1" dirty="0">
                <a:latin typeface="Arial" panose="020B0604020202020204" pitchFamily="34" charset="0"/>
              </a:rPr>
              <a:t>D-F-D</a:t>
            </a:r>
            <a:r>
              <a:rPr lang="en-US" sz="1800" dirty="0">
                <a:latin typeface="Arial" panose="020B0604020202020204" pitchFamily="34" charset="0"/>
              </a:rPr>
              <a:t> scheme for low energy operation, the following studies have to be accomplished: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</a:rPr>
              <a:t>Adjust/optimize the </a:t>
            </a:r>
            <a:r>
              <a:rPr lang="en-US" sz="1800" i="1" dirty="0">
                <a:latin typeface="Arial" panose="020B0604020202020204" pitchFamily="34" charset="0"/>
              </a:rPr>
              <a:t>D-F-D</a:t>
            </a:r>
            <a:r>
              <a:rPr lang="en-US" sz="1800" dirty="0">
                <a:latin typeface="Arial" panose="020B0604020202020204" pitchFamily="34" charset="0"/>
              </a:rPr>
              <a:t> configuration to fully satisfy the present IR magnet arrangement; match it into the arcs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</a:rPr>
              <a:t>Assess impact on chromaticity, demonstrate the chromatic correction and sufficient  dynamic aperture 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</a:rPr>
              <a:t>Verify forward acceptance with detector simulation studies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58196" y="3410439"/>
            <a:ext cx="10233804" cy="31330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 IR Feasibility Study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Feasibility study of the 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IR was just began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 technical challenges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Impact of shorter (5 ns) bunch spacing on electron injection kicker and proton polarimetry background issue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Chromaticity compensation and non-linear dynamics studies with smaller beta-star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Large crab crossing angle and higher crabbing voltage, and its impact on beam-beam 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Integration of machine and detector components, engineering feasibility of key IR elements</a:t>
            </a:r>
          </a:p>
          <a:p>
            <a:pPr marL="517525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Two detector operation mode and beam-beam tune-shift sharing, chromaticity compensation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Luminosity optimization is a process closely integrated with development of IR and detector</a:t>
            </a:r>
          </a:p>
          <a:p>
            <a:pPr marL="517525" lvl="1" indent="-284163">
              <a:lnSpc>
                <a:spcPct val="100000"/>
              </a:lnSpc>
              <a:spcBef>
                <a:spcPts val="0"/>
              </a:spcBef>
              <a:tabLst>
                <a:tab pos="233363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luminosities presented here are preliminary</a:t>
            </a:r>
          </a:p>
        </p:txBody>
      </p:sp>
    </p:spTree>
    <p:extLst>
      <p:ext uri="{BB962C8B-B14F-4D97-AF65-F5344CB8AC3E}">
        <p14:creationId xmlns:p14="http://schemas.microsoft.com/office/powerpoint/2010/main" val="170993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EIC Yellow Report Workshop at LBL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Nov. 20, 2020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0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EIC Baseline (</a:t>
            </a:r>
            <a:r>
              <a:rPr lang="en-US" sz="3200" dirty="0" err="1"/>
              <a:t>pCDR</a:t>
            </a:r>
            <a:r>
              <a:rPr lang="en-US" sz="3200" dirty="0"/>
              <a:t> &amp; Drafted CDR</a:t>
            </a:r>
            <a:r>
              <a:rPr lang="en-US" dirty="0"/>
              <a:t>) </a:t>
            </a:r>
            <a:r>
              <a:rPr lang="en-US" sz="3200" dirty="0"/>
              <a:t>and Motivation of Study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840132"/>
              </p:ext>
            </p:extLst>
          </p:nvPr>
        </p:nvGraphicFramePr>
        <p:xfrm>
          <a:off x="6046499" y="1159525"/>
          <a:ext cx="5694052" cy="960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9678">
                  <a:extLst>
                    <a:ext uri="{9D8B030D-6E8A-4147-A177-3AD203B41FA5}">
                      <a16:colId xmlns:a16="http://schemas.microsoft.com/office/drawing/2014/main" val="3244255420"/>
                    </a:ext>
                  </a:extLst>
                </a:gridCol>
                <a:gridCol w="864751">
                  <a:extLst>
                    <a:ext uri="{9D8B030D-6E8A-4147-A177-3AD203B41FA5}">
                      <a16:colId xmlns:a16="http://schemas.microsoft.com/office/drawing/2014/main" val="961019670"/>
                    </a:ext>
                  </a:extLst>
                </a:gridCol>
                <a:gridCol w="904662">
                  <a:extLst>
                    <a:ext uri="{9D8B030D-6E8A-4147-A177-3AD203B41FA5}">
                      <a16:colId xmlns:a16="http://schemas.microsoft.com/office/drawing/2014/main" val="2490949955"/>
                    </a:ext>
                  </a:extLst>
                </a:gridCol>
                <a:gridCol w="864751">
                  <a:extLst>
                    <a:ext uri="{9D8B030D-6E8A-4147-A177-3AD203B41FA5}">
                      <a16:colId xmlns:a16="http://schemas.microsoft.com/office/drawing/2014/main" val="490982343"/>
                    </a:ext>
                  </a:extLst>
                </a:gridCol>
                <a:gridCol w="745017">
                  <a:extLst>
                    <a:ext uri="{9D8B030D-6E8A-4147-A177-3AD203B41FA5}">
                      <a16:colId xmlns:a16="http://schemas.microsoft.com/office/drawing/2014/main" val="1033583800"/>
                    </a:ext>
                  </a:extLst>
                </a:gridCol>
                <a:gridCol w="665193">
                  <a:extLst>
                    <a:ext uri="{9D8B030D-6E8A-4147-A177-3AD203B41FA5}">
                      <a16:colId xmlns:a16="http://schemas.microsoft.com/office/drawing/2014/main" val="2691809867"/>
                    </a:ext>
                  </a:extLst>
                </a:gridCol>
              </a:tblGrid>
              <a:tr h="12410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275x18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10057"/>
                  </a:ext>
                </a:extLst>
              </a:tr>
              <a:tr h="12410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divergent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35104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03867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95568"/>
              </p:ext>
            </p:extLst>
          </p:nvPr>
        </p:nvGraphicFramePr>
        <p:xfrm>
          <a:off x="6036894" y="2695274"/>
          <a:ext cx="5703657" cy="960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420">
                  <a:extLst>
                    <a:ext uri="{9D8B030D-6E8A-4147-A177-3AD203B41FA5}">
                      <a16:colId xmlns:a16="http://schemas.microsoft.com/office/drawing/2014/main" val="3244255420"/>
                    </a:ext>
                  </a:extLst>
                </a:gridCol>
                <a:gridCol w="857692">
                  <a:extLst>
                    <a:ext uri="{9D8B030D-6E8A-4147-A177-3AD203B41FA5}">
                      <a16:colId xmlns:a16="http://schemas.microsoft.com/office/drawing/2014/main" val="961019670"/>
                    </a:ext>
                  </a:extLst>
                </a:gridCol>
                <a:gridCol w="897897">
                  <a:extLst>
                    <a:ext uri="{9D8B030D-6E8A-4147-A177-3AD203B41FA5}">
                      <a16:colId xmlns:a16="http://schemas.microsoft.com/office/drawing/2014/main" val="2490949955"/>
                    </a:ext>
                  </a:extLst>
                </a:gridCol>
                <a:gridCol w="871094">
                  <a:extLst>
                    <a:ext uri="{9D8B030D-6E8A-4147-A177-3AD203B41FA5}">
                      <a16:colId xmlns:a16="http://schemas.microsoft.com/office/drawing/2014/main" val="490982343"/>
                    </a:ext>
                  </a:extLst>
                </a:gridCol>
                <a:gridCol w="737080">
                  <a:extLst>
                    <a:ext uri="{9D8B030D-6E8A-4147-A177-3AD203B41FA5}">
                      <a16:colId xmlns:a16="http://schemas.microsoft.com/office/drawing/2014/main" val="1033583800"/>
                    </a:ext>
                  </a:extLst>
                </a:gridCol>
                <a:gridCol w="683474">
                  <a:extLst>
                    <a:ext uri="{9D8B030D-6E8A-4147-A177-3AD203B41FA5}">
                      <a16:colId xmlns:a16="http://schemas.microsoft.com/office/drawing/2014/main" val="2691809867"/>
                    </a:ext>
                  </a:extLst>
                </a:gridCol>
              </a:tblGrid>
              <a:tr h="31887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275x18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41x5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10057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divergent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35104"/>
                  </a:ext>
                </a:extLst>
              </a:tr>
              <a:tr h="31887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0386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2549" y="79773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Requiring on-energy cooling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2981" y="2358119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cooling (Appendix A)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65330" y="2330516"/>
            <a:ext cx="1190535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/cm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27788" y="854059"/>
            <a:ext cx="2109115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63.2       44.7       28.6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42835" y="797730"/>
            <a:ext cx="2294068" cy="2927325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9070" y="3707803"/>
            <a:ext cx="482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High acceptance detection mode: able to detect scattered protons with as low as 200 MeV transverse momentum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838" y="895876"/>
            <a:ext cx="5824752" cy="3335147"/>
            <a:chOff x="205792" y="855313"/>
            <a:chExt cx="5996131" cy="39184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0" t="1429" r="2395"/>
            <a:stretch/>
          </p:blipFill>
          <p:spPr>
            <a:xfrm>
              <a:off x="205792" y="855313"/>
              <a:ext cx="5996131" cy="39184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56849" y="965044"/>
              <a:ext cx="1521016" cy="56167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 on-energy strong cooling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91949" y="2755806"/>
              <a:ext cx="1742207" cy="53680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Without on-energy strong cooling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43416" y="1636446"/>
              <a:ext cx="2030328" cy="2456955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90294" y="965044"/>
              <a:ext cx="1060949" cy="49559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IR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2224" y="4397141"/>
            <a:ext cx="12169776" cy="173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There is a desire from the physics user community to enhance performance of integrated luminosity in the low CM energy range up to ~65 GeV for certain luminosity-hungry experiments.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Presently, the low energy luminosity for the main IP is low 10</a:t>
            </a:r>
            <a:r>
              <a:rPr lang="en-US" sz="1800" baseline="30000" dirty="0"/>
              <a:t>33</a:t>
            </a:r>
            <a:r>
              <a:rPr lang="en-US" sz="1800" dirty="0"/>
              <a:t> or even below it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 2</a:t>
            </a:r>
            <a:r>
              <a:rPr lang="en-US" sz="1800" baseline="30000" dirty="0"/>
              <a:t>nd</a:t>
            </a:r>
            <a:r>
              <a:rPr lang="en-US" sz="1800" dirty="0"/>
              <a:t> detector is highly wanted. It provides an opportunity that the 2</a:t>
            </a:r>
            <a:r>
              <a:rPr lang="en-US" sz="1800" baseline="30000" dirty="0"/>
              <a:t>nd</a:t>
            </a:r>
            <a:r>
              <a:rPr lang="en-US" sz="1800" dirty="0"/>
              <a:t> detector/IR could be optimized specifically for the low CM energy physics runs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7103" y="6068408"/>
            <a:ext cx="357876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V. Morozov: 2nd IR 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4317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2" y="0"/>
            <a:ext cx="11863400" cy="728029"/>
          </a:xfrm>
        </p:spPr>
        <p:txBody>
          <a:bodyPr>
            <a:noAutofit/>
          </a:bodyPr>
          <a:lstStyle/>
          <a:p>
            <a:r>
              <a:rPr lang="en-US" sz="3000" dirty="0"/>
              <a:t>Guidelines/Constraints for EIC Main Detector (</a:t>
            </a:r>
            <a:r>
              <a:rPr lang="en-US" sz="3000" dirty="0" err="1"/>
              <a:t>pCDR</a:t>
            </a:r>
            <a:r>
              <a:rPr lang="en-US" sz="3000" dirty="0"/>
              <a:t> &amp; CDR)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03" y="4590264"/>
            <a:ext cx="12181075" cy="17788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After </a:t>
            </a:r>
            <a:r>
              <a:rPr lang="en-US" sz="2000" b="1" i="1" dirty="0" err="1">
                <a:solidFill>
                  <a:srgbClr val="FF0000"/>
                </a:solidFill>
              </a:rPr>
              <a:t>pCDR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several important studies have been accomplished, leading to better definition of beam parameters: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In beam-beam studies the limit on beam flatness at the IP has been thoroughly investigated.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          </a:t>
            </a:r>
            <a:r>
              <a:rPr lang="en-US" sz="1600" dirty="0"/>
              <a:t>to prevent fast proton emittance growth, </a:t>
            </a:r>
            <a:r>
              <a:rPr lang="en-US" sz="1600" dirty="0" err="1"/>
              <a:t>K</a:t>
            </a:r>
            <a:r>
              <a:rPr lang="en-US" sz="1600" baseline="-25000" dirty="0" err="1"/>
              <a:t>x</a:t>
            </a:r>
            <a:r>
              <a:rPr lang="en-US" sz="1600" dirty="0"/>
              <a:t> = </a:t>
            </a:r>
            <a:r>
              <a:rPr lang="en-US" sz="1600" dirty="0" err="1"/>
              <a:t>σ</a:t>
            </a:r>
            <a:r>
              <a:rPr lang="en-US" sz="1600" baseline="-25000" dirty="0" err="1"/>
              <a:t>x</a:t>
            </a:r>
            <a:r>
              <a:rPr lang="en-US" sz="1600" dirty="0"/>
              <a:t>/</a:t>
            </a:r>
            <a:r>
              <a:rPr lang="en-US" sz="1600" dirty="0" err="1"/>
              <a:t>σ</a:t>
            </a:r>
            <a:r>
              <a:rPr lang="en-US" sz="1600" baseline="-25000" dirty="0" err="1"/>
              <a:t>y</a:t>
            </a:r>
            <a:r>
              <a:rPr lang="en-US" sz="1600" dirty="0"/>
              <a:t> should not exceed 11.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Proton dynamic aperture studies indicated that horizontal </a:t>
            </a:r>
            <a:r>
              <a:rPr lang="el-GR" sz="1600" dirty="0"/>
              <a:t>β</a:t>
            </a:r>
            <a:r>
              <a:rPr lang="en-US" sz="1600" dirty="0"/>
              <a:t>*</a:t>
            </a:r>
            <a:r>
              <a:rPr lang="en-US" sz="1600" baseline="-25000" dirty="0"/>
              <a:t>x</a:t>
            </a:r>
            <a:r>
              <a:rPr lang="en-US" sz="1600" dirty="0"/>
              <a:t> can be as low as 60 cm (instead of 90cm in </a:t>
            </a:r>
            <a:r>
              <a:rPr lang="en-US" sz="1600" dirty="0" err="1"/>
              <a:t>pCDR</a:t>
            </a:r>
            <a:r>
              <a:rPr lang="en-US" sz="1600" dirty="0"/>
              <a:t>) at lower energies.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Also, the luminosities were </a:t>
            </a:r>
            <a:r>
              <a:rPr lang="en-US" sz="1600" dirty="0" err="1"/>
              <a:t>reoptimized</a:t>
            </a:r>
            <a:r>
              <a:rPr lang="en-US" sz="1600" dirty="0"/>
              <a:t> to have equal (or near equal) proton beam divergences at IP, maximizing the acceptance.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EIC Yellow Report Workshop at LBL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75771" y="531748"/>
            <a:ext cx="133130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Vadim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Ptitsyn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603" y="792710"/>
            <a:ext cx="8235503" cy="3753408"/>
            <a:chOff x="28603" y="706450"/>
            <a:chExt cx="8235503" cy="3753408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8603" y="706450"/>
              <a:ext cx="8235503" cy="37534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Bunch intensity: N</a:t>
              </a:r>
              <a:r>
                <a:rPr lang="en-US" sz="1600" baseline="-25000" dirty="0"/>
                <a:t>p</a:t>
              </a:r>
              <a:r>
                <a:rPr lang="en-US" sz="1600" dirty="0"/>
                <a:t>/bunch &lt; 3E11, N</a:t>
              </a:r>
              <a:r>
                <a:rPr lang="en-US" sz="1600" baseline="-25000" dirty="0"/>
                <a:t>e</a:t>
              </a:r>
              <a:r>
                <a:rPr lang="en-US" sz="1600" dirty="0"/>
                <a:t>/bunch &lt; 3E11,   Beam current: </a:t>
              </a:r>
              <a:r>
                <a:rPr lang="en-US" sz="1600" dirty="0" err="1"/>
                <a:t>I</a:t>
              </a:r>
              <a:r>
                <a:rPr lang="en-US" sz="1600" baseline="-25000" dirty="0" err="1"/>
                <a:t>p</a:t>
              </a:r>
              <a:r>
                <a:rPr lang="en-US" sz="1600" dirty="0"/>
                <a:t> &lt; 1A, </a:t>
              </a:r>
              <a:r>
                <a:rPr lang="en-US" sz="1600" dirty="0" err="1"/>
                <a:t>I</a:t>
              </a:r>
              <a:r>
                <a:rPr lang="en-US" sz="1600" baseline="-25000" dirty="0" err="1"/>
                <a:t>e</a:t>
              </a:r>
              <a:r>
                <a:rPr lang="en-US" sz="1600" dirty="0"/>
                <a:t> &lt; 2.5A   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Electron synchrotron radiation power &lt; 10 MW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Beam-beam parameters  </a:t>
              </a:r>
              <a:r>
                <a:rPr lang="el-GR" sz="1600" dirty="0"/>
                <a:t>χ</a:t>
              </a:r>
              <a:r>
                <a:rPr lang="en-US" sz="1600" baseline="-25000" dirty="0"/>
                <a:t>p</a:t>
              </a:r>
              <a:r>
                <a:rPr lang="en-US" sz="1600" dirty="0"/>
                <a:t>&lt;0.015, </a:t>
              </a:r>
              <a:r>
                <a:rPr lang="el-GR" sz="1600" dirty="0"/>
                <a:t>χ</a:t>
              </a:r>
              <a:r>
                <a:rPr lang="en-US" sz="1600" baseline="-25000" dirty="0"/>
                <a:t>e</a:t>
              </a:r>
              <a:r>
                <a:rPr lang="en-US" sz="1600" dirty="0"/>
                <a:t>&lt;0.1,  Ion beam space charge </a:t>
              </a:r>
              <a:r>
                <a:rPr lang="en-US" sz="1600" dirty="0" err="1"/>
                <a:t>tuneahift</a:t>
              </a:r>
              <a:r>
                <a:rPr lang="en-US" sz="1600" dirty="0"/>
                <a:t> &lt; 0.05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l-GR" sz="1600" dirty="0"/>
                <a:t>β</a:t>
              </a:r>
              <a:r>
                <a:rPr lang="en-US" sz="1600" dirty="0"/>
                <a:t>*</a:t>
              </a:r>
              <a:r>
                <a:rPr lang="en-US" sz="1600" baseline="-25000" dirty="0" err="1"/>
                <a:t>ey</a:t>
              </a:r>
              <a:r>
                <a:rPr lang="en-US" sz="1600" dirty="0"/>
                <a:t> &gt; 5 cm, </a:t>
              </a:r>
              <a:r>
                <a:rPr lang="el-GR" sz="1600" dirty="0"/>
                <a:t>β</a:t>
              </a:r>
              <a:r>
                <a:rPr lang="en-US" sz="1600" dirty="0"/>
                <a:t>*</a:t>
              </a:r>
              <a:r>
                <a:rPr lang="en-US" sz="1600" baseline="-25000" dirty="0" err="1"/>
                <a:t>py</a:t>
              </a:r>
              <a:r>
                <a:rPr lang="en-US" sz="1600" dirty="0"/>
                <a:t> &gt; 4 cm, </a:t>
              </a:r>
              <a:r>
                <a:rPr lang="el-GR" sz="1600" dirty="0"/>
                <a:t>β</a:t>
              </a:r>
              <a:r>
                <a:rPr lang="en-US" sz="1600" dirty="0"/>
                <a:t>*</a:t>
              </a:r>
              <a:r>
                <a:rPr lang="en-US" sz="1600" baseline="-25000" dirty="0"/>
                <a:t>ex</a:t>
              </a:r>
              <a:r>
                <a:rPr lang="en-US" sz="1600" dirty="0"/>
                <a:t> &gt; 35 cm, </a:t>
              </a:r>
              <a:r>
                <a:rPr lang="el-GR" sz="1600" dirty="0"/>
                <a:t>β</a:t>
              </a:r>
              <a:r>
                <a:rPr lang="en-US" sz="1600" dirty="0"/>
                <a:t>*</a:t>
              </a:r>
              <a:r>
                <a:rPr lang="en-US" sz="1600" baseline="-25000" dirty="0" err="1"/>
                <a:t>px</a:t>
              </a:r>
              <a:r>
                <a:rPr lang="en-US" sz="1600" dirty="0"/>
                <a:t> &gt; 90 cm   (final focusing)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Electron horizontal emittance” </a:t>
              </a:r>
              <a:r>
                <a:rPr lang="el-GR" sz="1600" dirty="0"/>
                <a:t>ε</a:t>
              </a:r>
              <a:r>
                <a:rPr lang="en-US" sz="1600" baseline="-25000" dirty="0"/>
                <a:t>ex</a:t>
              </a:r>
              <a:r>
                <a:rPr lang="en-US" sz="1600" dirty="0"/>
                <a:t> = 24 nm (18 GeV), 20 nm (10 GeV), 20 nm (5 GeV)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Electron vertical emittance: </a:t>
              </a:r>
              <a:r>
                <a:rPr lang="el-GR" sz="1600" dirty="0"/>
                <a:t>ε</a:t>
              </a:r>
              <a:r>
                <a:rPr lang="en-US" sz="1600" baseline="-25000" dirty="0" err="1"/>
                <a:t>eny</a:t>
              </a:r>
              <a:r>
                <a:rPr lang="en-US" sz="1600" dirty="0"/>
                <a:t> &gt; 20 mum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l-GR" sz="1600" dirty="0"/>
                <a:t>ε</a:t>
              </a:r>
              <a:r>
                <a:rPr lang="en-US" sz="1600" baseline="-25000" dirty="0" err="1"/>
                <a:t>pnx</a:t>
              </a:r>
              <a:r>
                <a:rPr lang="en-US" sz="1600" baseline="-25000" dirty="0"/>
                <a:t>/y</a:t>
              </a:r>
              <a:r>
                <a:rPr lang="en-US" sz="1600" dirty="0"/>
                <a:t>:  &gt; 2.5 um (without cooling),  &gt; 0.1 um (with cooling), aspect ratio: </a:t>
              </a:r>
              <a:r>
                <a:rPr lang="el-GR" sz="1600" dirty="0"/>
                <a:t>ε</a:t>
              </a:r>
              <a:r>
                <a:rPr lang="en-US" sz="1600" baseline="-25000" dirty="0" err="1"/>
                <a:t>py</a:t>
              </a:r>
              <a:r>
                <a:rPr lang="en-US" sz="1600" dirty="0"/>
                <a:t>/</a:t>
              </a:r>
              <a:r>
                <a:rPr lang="el-GR" sz="1600" dirty="0"/>
                <a:t>ε</a:t>
              </a:r>
              <a:r>
                <a:rPr lang="en-US" sz="1600" baseline="-25000" dirty="0" err="1"/>
                <a:t>px</a:t>
              </a:r>
              <a:r>
                <a:rPr lang="en-US" sz="1600" dirty="0"/>
                <a:t> &gt; 0.05 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IBS times: &gt; 8h (without cooling);  &gt; 2h (with cooling)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Beam divergence (angle spread) at IP: </a:t>
              </a:r>
              <a:r>
                <a:rPr lang="en-US" sz="1600" dirty="0" err="1"/>
                <a:t>σ</a:t>
              </a:r>
              <a:r>
                <a:rPr lang="en-US" sz="1600" baseline="-25000" dirty="0" err="1"/>
                <a:t>x</a:t>
              </a:r>
              <a:r>
                <a:rPr lang="en-US" sz="1600" baseline="-25000" dirty="0"/>
                <a:t>/ye’</a:t>
              </a:r>
              <a:r>
                <a:rPr lang="en-US" sz="1600" dirty="0"/>
                <a:t> &lt; 220 </a:t>
              </a:r>
              <a:r>
                <a:rPr lang="en-US" sz="1600" dirty="0" err="1"/>
                <a:t>μrad</a:t>
              </a:r>
              <a:r>
                <a:rPr lang="en-US" sz="1600" dirty="0"/>
                <a:t>,  </a:t>
              </a:r>
              <a:r>
                <a:rPr lang="el-GR" sz="1600" dirty="0"/>
                <a:t>σ</a:t>
              </a:r>
              <a:r>
                <a:rPr lang="en-US" sz="1600" baseline="-25000" dirty="0" err="1"/>
                <a:t>yp</a:t>
              </a:r>
              <a:r>
                <a:rPr lang="en-US" sz="1600" baseline="-25000" dirty="0"/>
                <a:t>’</a:t>
              </a:r>
              <a:r>
                <a:rPr lang="en-US" sz="1600" dirty="0"/>
                <a:t> &lt; 380 </a:t>
              </a:r>
              <a:r>
                <a:rPr lang="en-US" sz="1600" dirty="0" err="1"/>
                <a:t>μrad</a:t>
              </a:r>
              <a:endParaRPr lang="en-US" sz="1600" dirty="0"/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High Acceptance: </a:t>
              </a:r>
              <a:r>
                <a:rPr lang="el-GR" sz="1600" dirty="0"/>
                <a:t>σ</a:t>
              </a:r>
              <a:r>
                <a:rPr lang="en-US" sz="1600" baseline="-25000" dirty="0" err="1"/>
                <a:t>xp</a:t>
              </a:r>
              <a:r>
                <a:rPr lang="en-US" sz="1600" baseline="-25000" dirty="0"/>
                <a:t>’</a:t>
              </a:r>
              <a:r>
                <a:rPr lang="en-US" sz="1600" dirty="0"/>
                <a:t> &lt; 65 </a:t>
              </a:r>
              <a:r>
                <a:rPr lang="en-US" sz="1600" dirty="0" err="1"/>
                <a:t>μrad</a:t>
              </a:r>
              <a:r>
                <a:rPr lang="en-US" sz="1600" dirty="0"/>
                <a:t> (275 GeV); 180 </a:t>
              </a:r>
              <a:r>
                <a:rPr lang="en-US" sz="1600" dirty="0" err="1"/>
                <a:t>μrad</a:t>
              </a:r>
              <a:r>
                <a:rPr lang="en-US" sz="1600" dirty="0"/>
                <a:t> (100 GeV); 220 </a:t>
              </a:r>
              <a:r>
                <a:rPr lang="en-US" sz="1600" dirty="0" err="1"/>
                <a:t>μrad</a:t>
              </a:r>
              <a:r>
                <a:rPr lang="en-US" sz="1600" dirty="0"/>
                <a:t> (41 GeV)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High Divergence: </a:t>
              </a:r>
              <a:r>
                <a:rPr lang="el-GR" sz="1600" dirty="0"/>
                <a:t>σ</a:t>
              </a:r>
              <a:r>
                <a:rPr lang="en-US" sz="1600" baseline="-25000" dirty="0" err="1"/>
                <a:t>xp</a:t>
              </a:r>
              <a:r>
                <a:rPr lang="en-US" sz="1600" baseline="-25000" dirty="0"/>
                <a:t>’</a:t>
              </a:r>
              <a:r>
                <a:rPr lang="en-US" sz="1600" dirty="0"/>
                <a:t> &lt; 150 </a:t>
              </a:r>
              <a:r>
                <a:rPr lang="en-US" sz="1600" dirty="0" err="1"/>
                <a:t>μrad</a:t>
              </a:r>
              <a:r>
                <a:rPr lang="en-US" sz="1600" dirty="0"/>
                <a:t> (275 GeV); 220 </a:t>
              </a:r>
              <a:r>
                <a:rPr lang="en-US" sz="1600" dirty="0" err="1"/>
                <a:t>μrad</a:t>
              </a:r>
              <a:r>
                <a:rPr lang="en-US" sz="1600" dirty="0"/>
                <a:t> (100 GeV); 220 </a:t>
              </a:r>
              <a:r>
                <a:rPr lang="en-US" sz="1600" dirty="0" err="1"/>
                <a:t>μrad</a:t>
              </a:r>
              <a:r>
                <a:rPr lang="en-US" sz="1600" dirty="0"/>
                <a:t> (41 GeV)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Luminosity reduction factor &gt; 80%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dirty="0"/>
                <a:t>Proton longitudinal emittance without cooling &gt; 0.4 </a:t>
              </a:r>
              <a:r>
                <a:rPr lang="en-US" sz="1600" dirty="0" err="1"/>
                <a:t>ev</a:t>
              </a:r>
              <a:r>
                <a:rPr lang="en-US" sz="1600" dirty="0"/>
                <a:t>*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484740" y="3252557"/>
              <a:ext cx="13716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362206" y="3535658"/>
              <a:ext cx="3566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370208" y="3793512"/>
              <a:ext cx="3566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63070" y="1011860"/>
              <a:ext cx="155448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8472" y="1290782"/>
              <a:ext cx="420624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229695" y="2017946"/>
            <a:ext cx="3840480" cy="2408352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are not many knobs to turn for optimizing the luminosity</a:t>
            </a:r>
          </a:p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will focus on a few key parameters</a:t>
            </a:r>
          </a:p>
          <a:p>
            <a:pPr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current at low energies</a:t>
            </a:r>
          </a:p>
          <a:p>
            <a:pPr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emittance</a:t>
            </a:r>
          </a:p>
          <a:p>
            <a:pPr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flatness</a:t>
            </a:r>
          </a:p>
          <a:p>
            <a:pPr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angle spreads at IP</a:t>
            </a:r>
          </a:p>
          <a:p>
            <a:pPr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Beta_star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9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09" y="32501"/>
            <a:ext cx="8629813" cy="728029"/>
          </a:xfrm>
        </p:spPr>
        <p:txBody>
          <a:bodyPr>
            <a:normAutofit/>
          </a:bodyPr>
          <a:lstStyle/>
          <a:p>
            <a:r>
              <a:rPr lang="en-US" sz="3000" dirty="0"/>
              <a:t>Exploring Boundary of EIC Parameter Space: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77313" y="6543538"/>
            <a:ext cx="5223851" cy="311322"/>
          </a:xfrm>
        </p:spPr>
        <p:txBody>
          <a:bodyPr/>
          <a:lstStyle/>
          <a:p>
            <a:r>
              <a:rPr lang="en-US"/>
              <a:t>4th EIC Yellow Report Workshop at LBL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96" y="752463"/>
            <a:ext cx="5665558" cy="890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Electron current </a:t>
            </a:r>
          </a:p>
          <a:p>
            <a:pPr marL="457200" lvl="1" indent="-223838"/>
            <a:r>
              <a:rPr lang="en-US" sz="1600" dirty="0">
                <a:latin typeface="Arial" panose="020B0604020202020204" pitchFamily="34" charset="0"/>
              </a:rPr>
              <a:t>Up to 2.5 A@10 GeV </a:t>
            </a:r>
            <a:r>
              <a:rPr lang="en-US" sz="1600" dirty="0">
                <a:latin typeface="Arial" panose="020B0604020202020204" pitchFamily="34" charset="0"/>
                <a:sym typeface="Wingdings" panose="05000000000000000000" pitchFamily="2" charset="2"/>
              </a:rPr>
              <a:t> </a:t>
            </a:r>
            <a:r>
              <a:rPr lang="en-US" sz="1600" dirty="0">
                <a:latin typeface="Arial" panose="020B0604020202020204" pitchFamily="34" charset="0"/>
              </a:rPr>
              <a:t>SR radiation power:  &lt; 10 MW</a:t>
            </a:r>
          </a:p>
          <a:p>
            <a:endParaRPr 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60A45-1DD2-AC4F-A279-C50A9DCCB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88961"/>
              </p:ext>
            </p:extLst>
          </p:nvPr>
        </p:nvGraphicFramePr>
        <p:xfrm>
          <a:off x="73871" y="4463422"/>
          <a:ext cx="6025002" cy="228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764">
                  <a:extLst>
                    <a:ext uri="{9D8B030D-6E8A-4147-A177-3AD203B41FA5}">
                      <a16:colId xmlns:a16="http://schemas.microsoft.com/office/drawing/2014/main" val="3877743083"/>
                    </a:ext>
                  </a:extLst>
                </a:gridCol>
                <a:gridCol w="722637">
                  <a:extLst>
                    <a:ext uri="{9D8B030D-6E8A-4147-A177-3AD203B41FA5}">
                      <a16:colId xmlns:a16="http://schemas.microsoft.com/office/drawing/2014/main" val="3137927304"/>
                    </a:ext>
                  </a:extLst>
                </a:gridCol>
                <a:gridCol w="781231">
                  <a:extLst>
                    <a:ext uri="{9D8B030D-6E8A-4147-A177-3AD203B41FA5}">
                      <a16:colId xmlns:a16="http://schemas.microsoft.com/office/drawing/2014/main" val="2156482140"/>
                    </a:ext>
                  </a:extLst>
                </a:gridCol>
                <a:gridCol w="632008">
                  <a:extLst>
                    <a:ext uri="{9D8B030D-6E8A-4147-A177-3AD203B41FA5}">
                      <a16:colId xmlns:a16="http://schemas.microsoft.com/office/drawing/2014/main" val="222909637"/>
                    </a:ext>
                  </a:extLst>
                </a:gridCol>
                <a:gridCol w="500339">
                  <a:extLst>
                    <a:ext uri="{9D8B030D-6E8A-4147-A177-3AD203B41FA5}">
                      <a16:colId xmlns:a16="http://schemas.microsoft.com/office/drawing/2014/main" val="2622439902"/>
                    </a:ext>
                  </a:extLst>
                </a:gridCol>
                <a:gridCol w="500340">
                  <a:extLst>
                    <a:ext uri="{9D8B030D-6E8A-4147-A177-3AD203B41FA5}">
                      <a16:colId xmlns:a16="http://schemas.microsoft.com/office/drawing/2014/main" val="3454998505"/>
                    </a:ext>
                  </a:extLst>
                </a:gridCol>
                <a:gridCol w="658341">
                  <a:extLst>
                    <a:ext uri="{9D8B030D-6E8A-4147-A177-3AD203B41FA5}">
                      <a16:colId xmlns:a16="http://schemas.microsoft.com/office/drawing/2014/main" val="1551594165"/>
                    </a:ext>
                  </a:extLst>
                </a:gridCol>
                <a:gridCol w="675897">
                  <a:extLst>
                    <a:ext uri="{9D8B030D-6E8A-4147-A177-3AD203B41FA5}">
                      <a16:colId xmlns:a16="http://schemas.microsoft.com/office/drawing/2014/main" val="2816854636"/>
                    </a:ext>
                  </a:extLst>
                </a:gridCol>
                <a:gridCol w="833445">
                  <a:extLst>
                    <a:ext uri="{9D8B030D-6E8A-4147-A177-3AD203B41FA5}">
                      <a16:colId xmlns:a16="http://schemas.microsoft.com/office/drawing/2014/main" val="1640743052"/>
                    </a:ext>
                  </a:extLst>
                </a:gridCol>
              </a:tblGrid>
              <a:tr h="6557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nergy (GeV)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(A)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Bunches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Ring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 rate (MHz)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Intensity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Table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increase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313261"/>
                  </a:ext>
                </a:extLst>
              </a:tr>
              <a:tr h="244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344881"/>
                  </a:ext>
                </a:extLst>
              </a:tr>
              <a:tr h="244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7.29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2707918"/>
                  </a:ext>
                </a:extLst>
              </a:tr>
              <a:tr h="75917"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7122686"/>
                  </a:ext>
                </a:extLst>
              </a:tr>
              <a:tr h="244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5620981"/>
                  </a:ext>
                </a:extLst>
              </a:tr>
              <a:tr h="244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9949109"/>
                  </a:ext>
                </a:extLst>
              </a:tr>
              <a:tr h="86826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0788745"/>
                  </a:ext>
                </a:extLst>
              </a:tr>
              <a:tr h="244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224990"/>
                  </a:ext>
                </a:extLst>
              </a:tr>
              <a:tr h="244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679396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62549" y="1569168"/>
            <a:ext cx="4932484" cy="2754799"/>
            <a:chOff x="241240" y="1547674"/>
            <a:chExt cx="4932484" cy="3001528"/>
          </a:xfrm>
        </p:grpSpPr>
        <p:grpSp>
          <p:nvGrpSpPr>
            <p:cNvPr id="10" name="Group 9"/>
            <p:cNvGrpSpPr/>
            <p:nvPr/>
          </p:nvGrpSpPr>
          <p:grpSpPr>
            <a:xfrm>
              <a:off x="352750" y="1655986"/>
              <a:ext cx="4744634" cy="2822365"/>
              <a:chOff x="227797" y="2341330"/>
              <a:chExt cx="5052918" cy="2958022"/>
            </a:xfrm>
          </p:grpSpPr>
          <p:pic>
            <p:nvPicPr>
              <p:cNvPr id="11" name="Content Placeholder 5">
                <a:extLst>
                  <a:ext uri="{FF2B5EF4-FFF2-40B4-BE49-F238E27FC236}">
                    <a16:creationId xmlns:a16="http://schemas.microsoft.com/office/drawing/2014/main" id="{2D2CB679-739F-DF49-A958-32D0577AA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670" r="15482" b="73797"/>
              <a:stretch/>
            </p:blipFill>
            <p:spPr>
              <a:xfrm>
                <a:off x="227797" y="2341330"/>
                <a:ext cx="5052918" cy="1026625"/>
              </a:xfrm>
              <a:prstGeom prst="rect">
                <a:avLst/>
              </a:prstGeom>
            </p:spPr>
          </p:pic>
          <p:pic>
            <p:nvPicPr>
              <p:cNvPr id="12" name="Content Placeholder 5">
                <a:extLst>
                  <a:ext uri="{FF2B5EF4-FFF2-40B4-BE49-F238E27FC236}">
                    <a16:creationId xmlns:a16="http://schemas.microsoft.com/office/drawing/2014/main" id="{2D2CB679-739F-DF49-A958-32D0577AA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5420" r="50787" b="29152"/>
              <a:stretch/>
            </p:blipFill>
            <p:spPr>
              <a:xfrm>
                <a:off x="275459" y="3371162"/>
                <a:ext cx="4961187" cy="190659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020769" y="5045965"/>
                <a:ext cx="2140906" cy="2533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1240" y="1547674"/>
              <a:ext cx="4932484" cy="3001528"/>
            </a:xfrm>
            <a:prstGeom prst="rect">
              <a:avLst/>
            </a:prstGeom>
            <a:noFill/>
            <a:ln w="3810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819842" y="793892"/>
            <a:ext cx="6499422" cy="448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Ion beam angle spread at IP</a:t>
            </a:r>
          </a:p>
          <a:p>
            <a:pPr marL="517525" lvl="1" indent="-284163"/>
            <a:r>
              <a:rPr lang="en-US" sz="1600" dirty="0">
                <a:latin typeface="Arial" panose="020B0604020202020204" pitchFamily="34" charset="0"/>
              </a:rPr>
              <a:t>Horizontal beam angle spread is defined by </a:t>
            </a:r>
            <a:r>
              <a:rPr lang="el-GR" sz="1600" dirty="0"/>
              <a:t>σ</a:t>
            </a:r>
            <a:r>
              <a:rPr lang="en-US" sz="1600" baseline="-25000" dirty="0" err="1"/>
              <a:t>xp</a:t>
            </a:r>
            <a:r>
              <a:rPr lang="en-US" sz="1600" baseline="-25000" dirty="0"/>
              <a:t>’</a:t>
            </a:r>
            <a:r>
              <a:rPr lang="en-US" sz="1600" dirty="0"/>
              <a:t>=</a:t>
            </a:r>
            <a:r>
              <a:rPr lang="en-US" sz="1600" dirty="0" err="1"/>
              <a:t>sqrt</a:t>
            </a:r>
            <a:r>
              <a:rPr lang="en-US" sz="1600" dirty="0"/>
              <a:t>(</a:t>
            </a:r>
            <a:r>
              <a:rPr lang="el-GR" sz="1600" dirty="0"/>
              <a:t>ε</a:t>
            </a:r>
            <a:r>
              <a:rPr lang="en-US" sz="1600" baseline="-25000" dirty="0" err="1"/>
              <a:t>px</a:t>
            </a:r>
            <a:r>
              <a:rPr lang="en-US" sz="1600" dirty="0"/>
              <a:t> /</a:t>
            </a:r>
            <a:r>
              <a:rPr lang="el-GR" sz="1600" dirty="0"/>
              <a:t>β*</a:t>
            </a:r>
            <a:r>
              <a:rPr lang="en-US" sz="1600" baseline="-25000" dirty="0" err="1"/>
              <a:t>px</a:t>
            </a:r>
            <a:r>
              <a:rPr lang="en-US" sz="1600" dirty="0"/>
              <a:t>)</a:t>
            </a:r>
          </a:p>
          <a:p>
            <a:pPr marL="517525" lvl="1" indent="-284163"/>
            <a:r>
              <a:rPr lang="en-US" sz="1600" dirty="0">
                <a:latin typeface="Arial" panose="020B0604020202020204" pitchFamily="34" charset="0"/>
              </a:rPr>
              <a:t>Design constraints:   </a:t>
            </a:r>
            <a:r>
              <a:rPr lang="en-US" sz="1600" dirty="0"/>
              <a:t>180 </a:t>
            </a:r>
            <a:r>
              <a:rPr lang="en-US" sz="1600" dirty="0" err="1"/>
              <a:t>μrad</a:t>
            </a:r>
            <a:r>
              <a:rPr lang="en-US" sz="1600" dirty="0"/>
              <a:t>   (100 GeV); </a:t>
            </a:r>
          </a:p>
          <a:p>
            <a:pPr marL="233362" lvl="1" indent="0">
              <a:buNone/>
            </a:pPr>
            <a:r>
              <a:rPr lang="en-US" sz="1600" dirty="0"/>
              <a:t>                                       220 </a:t>
            </a:r>
            <a:r>
              <a:rPr lang="en-US" sz="1600" dirty="0" err="1"/>
              <a:t>μrad</a:t>
            </a:r>
            <a:r>
              <a:rPr lang="en-US" sz="1600" dirty="0"/>
              <a:t>   (41 GeV)</a:t>
            </a:r>
          </a:p>
          <a:p>
            <a:pPr marL="517525" lvl="1" indent="-284163"/>
            <a:r>
              <a:rPr lang="en-US" sz="1600" dirty="0"/>
              <a:t>This sets a limit of smallest horizontal </a:t>
            </a:r>
            <a:r>
              <a:rPr lang="en-US" sz="1600" dirty="0" err="1"/>
              <a:t>beta_star_x</a:t>
            </a:r>
            <a:endParaRPr lang="en-US" sz="1600" dirty="0"/>
          </a:p>
          <a:p>
            <a:pPr marL="517525" lvl="1" indent="-284163"/>
            <a:endParaRPr lang="en-US" sz="1600" dirty="0"/>
          </a:p>
          <a:p>
            <a:pPr marL="517525" lvl="1" indent="-284163"/>
            <a:r>
              <a:rPr lang="en-US" sz="1600" dirty="0"/>
              <a:t>This constraint is derived by an acceptance condition</a:t>
            </a:r>
          </a:p>
          <a:p>
            <a:pPr marL="233362" lvl="1" indent="0">
              <a:buNone/>
            </a:pPr>
            <a:r>
              <a:rPr lang="en-US" sz="1600" dirty="0"/>
              <a:t>	angle of scattered protons  </a:t>
            </a:r>
            <a:r>
              <a:rPr lang="en-US" sz="1600" dirty="0">
                <a:latin typeface="Arial" panose="020B0604020202020204" pitchFamily="34" charset="0"/>
              </a:rPr>
              <a:t>&gt; 10 x angle spread</a:t>
            </a:r>
            <a:endParaRPr lang="en-US" sz="1600" dirty="0"/>
          </a:p>
          <a:p>
            <a:pPr marL="517525" lvl="1" indent="-284163"/>
            <a:r>
              <a:rPr lang="en-US" sz="1600" dirty="0"/>
              <a:t>EIC acceptance requirement: transverse momentum &gt;</a:t>
            </a:r>
            <a:r>
              <a:rPr lang="en-US" sz="1600" dirty="0">
                <a:latin typeface="Arial" panose="020B0604020202020204" pitchFamily="34" charset="0"/>
              </a:rPr>
              <a:t>200MeV</a:t>
            </a:r>
            <a:endParaRPr lang="en-US" sz="1600" dirty="0"/>
          </a:p>
          <a:p>
            <a:pPr marL="517525" lvl="1" indent="-284163"/>
            <a:endParaRPr lang="en-US" sz="1600" dirty="0"/>
          </a:p>
          <a:p>
            <a:pPr marL="517525" lvl="1" indent="-284163"/>
            <a:r>
              <a:rPr lang="en-US" sz="1600" dirty="0">
                <a:latin typeface="Arial" panose="020B0604020202020204" pitchFamily="34" charset="0"/>
              </a:rPr>
              <a:t>Theoretical limits of beam angle spread, </a:t>
            </a:r>
          </a:p>
          <a:p>
            <a:pPr marL="854075" lvl="2" indent="-163513"/>
            <a:r>
              <a:rPr lang="en-US" sz="1600" dirty="0">
                <a:latin typeface="Arial" panose="020B0604020202020204" pitchFamily="34" charset="0"/>
              </a:rPr>
              <a:t>100 GeV:   </a:t>
            </a:r>
            <a:r>
              <a:rPr lang="el-GR" sz="1600" dirty="0">
                <a:latin typeface="Arial" panose="020B0604020202020204" pitchFamily="34" charset="0"/>
              </a:rPr>
              <a:t>σ</a:t>
            </a:r>
            <a:r>
              <a:rPr lang="en-US" sz="1600" baseline="-25000" dirty="0" err="1">
                <a:latin typeface="Arial" panose="020B0604020202020204" pitchFamily="34" charset="0"/>
              </a:rPr>
              <a:t>xp</a:t>
            </a:r>
            <a:r>
              <a:rPr lang="en-US" sz="1600" baseline="-25000" dirty="0">
                <a:latin typeface="Arial" panose="020B0604020202020204" pitchFamily="34" charset="0"/>
              </a:rPr>
              <a:t>’</a:t>
            </a:r>
            <a:r>
              <a:rPr lang="en-US" sz="1600" dirty="0">
                <a:latin typeface="Arial" panose="020B0604020202020204" pitchFamily="34" charset="0"/>
              </a:rPr>
              <a:t> &lt; 200 MeV/100 GeV / 10 ~ 200 </a:t>
            </a:r>
            <a:r>
              <a:rPr lang="el-GR" sz="1600" dirty="0">
                <a:latin typeface="Arial" panose="020B0604020202020204" pitchFamily="34" charset="0"/>
              </a:rPr>
              <a:t>μ</a:t>
            </a:r>
            <a:r>
              <a:rPr lang="en-US" sz="1600" dirty="0">
                <a:latin typeface="Arial" panose="020B0604020202020204" pitchFamily="34" charset="0"/>
              </a:rPr>
              <a:t>rad</a:t>
            </a:r>
          </a:p>
          <a:p>
            <a:pPr marL="854075" lvl="2" indent="-163513"/>
            <a:r>
              <a:rPr lang="en-US" sz="1600" dirty="0">
                <a:latin typeface="Arial" panose="020B0604020202020204" pitchFamily="34" charset="0"/>
              </a:rPr>
              <a:t>41 GeV:     </a:t>
            </a:r>
            <a:r>
              <a:rPr lang="el-GR" sz="1600" dirty="0">
                <a:latin typeface="Arial" panose="020B0604020202020204" pitchFamily="34" charset="0"/>
              </a:rPr>
              <a:t>σ</a:t>
            </a:r>
            <a:r>
              <a:rPr lang="en-US" sz="1600" baseline="-25000" dirty="0" err="1">
                <a:latin typeface="Arial" panose="020B0604020202020204" pitchFamily="34" charset="0"/>
              </a:rPr>
              <a:t>xp</a:t>
            </a:r>
            <a:r>
              <a:rPr lang="en-US" sz="1600" baseline="-25000" dirty="0">
                <a:latin typeface="Arial" panose="020B0604020202020204" pitchFamily="34" charset="0"/>
              </a:rPr>
              <a:t>’</a:t>
            </a:r>
            <a:r>
              <a:rPr lang="en-US" sz="1600" dirty="0">
                <a:latin typeface="Arial" panose="020B0604020202020204" pitchFamily="34" charset="0"/>
              </a:rPr>
              <a:t> &lt; 200 MeV/  41 GeV / 10 ~ 480 </a:t>
            </a:r>
            <a:r>
              <a:rPr lang="el-GR" sz="1600" dirty="0">
                <a:latin typeface="Arial" panose="020B0604020202020204" pitchFamily="34" charset="0"/>
              </a:rPr>
              <a:t>μ</a:t>
            </a:r>
            <a:r>
              <a:rPr lang="en-US" sz="1600" dirty="0">
                <a:latin typeface="Arial" panose="020B0604020202020204" pitchFamily="34" charset="0"/>
              </a:rPr>
              <a:t>rad</a:t>
            </a:r>
          </a:p>
          <a:p>
            <a:pPr marL="517525" lvl="1" indent="-284163"/>
            <a:r>
              <a:rPr lang="en-US" sz="1800" dirty="0">
                <a:latin typeface="Arial" panose="020B0604020202020204" pitchFamily="34" charset="0"/>
              </a:rPr>
              <a:t>This provides room for small </a:t>
            </a:r>
            <a:r>
              <a:rPr lang="en-US" sz="1800" dirty="0" err="1">
                <a:latin typeface="Arial" panose="020B0604020202020204" pitchFamily="34" charset="0"/>
              </a:rPr>
              <a:t>beta_star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sym typeface="Wingdings" panose="05000000000000000000" pitchFamily="2" charset="2"/>
              </a:rPr>
              <a:t> potentially higher luminosity</a:t>
            </a:r>
            <a:endParaRPr lang="en-US" sz="18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627248" y="49182"/>
            <a:ext cx="3442683" cy="72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i="1" dirty="0"/>
              <a:t>Electron beam current</a:t>
            </a:r>
          </a:p>
          <a:p>
            <a:r>
              <a:rPr lang="en-US" sz="1800" i="1" dirty="0"/>
              <a:t>Proton beam angle spread</a:t>
            </a:r>
          </a:p>
        </p:txBody>
      </p:sp>
    </p:spTree>
    <p:extLst>
      <p:ext uri="{BB962C8B-B14F-4D97-AF65-F5344CB8AC3E}">
        <p14:creationId xmlns:p14="http://schemas.microsoft.com/office/powerpoint/2010/main" val="292745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1" y="167900"/>
            <a:ext cx="11285837" cy="487490"/>
          </a:xfrm>
        </p:spPr>
        <p:txBody>
          <a:bodyPr>
            <a:noAutofit/>
          </a:bodyPr>
          <a:lstStyle/>
          <a:p>
            <a:r>
              <a:rPr lang="en-US" sz="3000" dirty="0"/>
              <a:t>Exploring Boundary of EIC Parameter Space: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7548" y="6547955"/>
            <a:ext cx="5223851" cy="311322"/>
          </a:xfrm>
        </p:spPr>
        <p:txBody>
          <a:bodyPr/>
          <a:lstStyle/>
          <a:p>
            <a:r>
              <a:rPr lang="en-US" dirty="0"/>
              <a:t>4th EIC Yellow Report Workshop at LBL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294144" y="2693193"/>
            <a:ext cx="4539670" cy="1864952"/>
            <a:chOff x="133121" y="2159306"/>
            <a:chExt cx="5110730" cy="24567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2735" t="3510" r="19659" b="5229"/>
            <a:stretch/>
          </p:blipFill>
          <p:spPr>
            <a:xfrm>
              <a:off x="133121" y="2159306"/>
              <a:ext cx="5110730" cy="24567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3287" y="3739639"/>
              <a:ext cx="2397963" cy="36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 GeV x 10 GeV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37594" y="6363289"/>
            <a:ext cx="300958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constraint: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&lt; 11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67620"/>
              </p:ext>
            </p:extLst>
          </p:nvPr>
        </p:nvGraphicFramePr>
        <p:xfrm>
          <a:off x="7158200" y="4643416"/>
          <a:ext cx="4811557" cy="1700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5343">
                  <a:extLst>
                    <a:ext uri="{9D8B030D-6E8A-4147-A177-3AD203B41FA5}">
                      <a16:colId xmlns:a16="http://schemas.microsoft.com/office/drawing/2014/main" val="1153014410"/>
                    </a:ext>
                  </a:extLst>
                </a:gridCol>
                <a:gridCol w="757610">
                  <a:extLst>
                    <a:ext uri="{9D8B030D-6E8A-4147-A177-3AD203B41FA5}">
                      <a16:colId xmlns:a16="http://schemas.microsoft.com/office/drawing/2014/main" val="89462516"/>
                    </a:ext>
                  </a:extLst>
                </a:gridCol>
                <a:gridCol w="1313980">
                  <a:extLst>
                    <a:ext uri="{9D8B030D-6E8A-4147-A177-3AD203B41FA5}">
                      <a16:colId xmlns:a16="http://schemas.microsoft.com/office/drawing/2014/main" val="3672484080"/>
                    </a:ext>
                  </a:extLst>
                </a:gridCol>
                <a:gridCol w="1704624">
                  <a:extLst>
                    <a:ext uri="{9D8B030D-6E8A-4147-A177-3AD203B41FA5}">
                      <a16:colId xmlns:a16="http://schemas.microsoft.com/office/drawing/2014/main" val="1049059152"/>
                    </a:ext>
                  </a:extLst>
                </a:gridCol>
              </a:tblGrid>
              <a:tr h="2428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flatness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size growth rate</a:t>
                      </a: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95588"/>
                  </a:ext>
                </a:extLst>
              </a:tr>
              <a:tr h="242862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5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*/</a:t>
                      </a:r>
                      <a:r>
                        <a:rPr lang="el-G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5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5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%/h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%/h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558019729"/>
                  </a:ext>
                </a:extLst>
              </a:tr>
              <a:tr h="2428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1000/2500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-0.7±1.1, 15±7.1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509909285"/>
                  </a:ext>
                </a:extLst>
              </a:tr>
              <a:tr h="2428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900/1700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-0.5±0.4, 2.6±1.9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42983316"/>
                  </a:ext>
                </a:extLst>
              </a:tr>
              <a:tr h="2428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800/1100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0.1±0.9, 1.2±2.6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453291287"/>
                  </a:ext>
                </a:extLst>
              </a:tr>
              <a:tr h="2428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8.33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900/1000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0.05, 0.87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972516601"/>
                  </a:ext>
                </a:extLst>
              </a:tr>
              <a:tr h="24286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strong-strong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weak-strong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56167894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17702" y="764810"/>
            <a:ext cx="6698730" cy="220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Electron beam emittance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</a:rPr>
              <a:t>Lattice cell phase advance vs. equilibrium emittance</a:t>
            </a:r>
          </a:p>
          <a:p>
            <a:pPr marL="396875" lvl="1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</a:rPr>
              <a:t>60° at 5-10 GeV </a:t>
            </a:r>
            <a:r>
              <a:rPr lang="en-US" sz="1600" dirty="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latin typeface="Arial" panose="020B0604020202020204" pitchFamily="34" charset="0"/>
              </a:rPr>
              <a:t>emittance ~20 nm for on-center orbit at 10 GeV</a:t>
            </a:r>
          </a:p>
          <a:p>
            <a:pPr marL="396875" lvl="1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</a:rPr>
              <a:t>90° at 18 GeV; on center orbit emittance = 27 nm</a:t>
            </a:r>
          </a:p>
          <a:p>
            <a:pPr marL="0" indent="-225425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</a:rPr>
              <a:t>Emittance variation with radial shift of orbit, but there are drawbacks</a:t>
            </a:r>
          </a:p>
          <a:p>
            <a:pPr marL="396875" lvl="1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</a:rPr>
              <a:t>positive radial shift decreases horizontal damping decrement </a:t>
            </a:r>
          </a:p>
          <a:p>
            <a:pPr marL="396875" lvl="1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</a:rPr>
              <a:t>hadron radius has to be shifted accordingly to maintain collision synchronization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7083" y="3102449"/>
            <a:ext cx="3110029" cy="2586125"/>
            <a:chOff x="4082904" y="2724746"/>
            <a:chExt cx="3760840" cy="2679362"/>
          </a:xfrm>
        </p:grpSpPr>
        <p:grpSp>
          <p:nvGrpSpPr>
            <p:cNvPr id="28" name="Group 27"/>
            <p:cNvGrpSpPr/>
            <p:nvPr/>
          </p:nvGrpSpPr>
          <p:grpSpPr>
            <a:xfrm>
              <a:off x="4082904" y="2724746"/>
              <a:ext cx="3760840" cy="2679362"/>
              <a:chOff x="6066268" y="2683602"/>
              <a:chExt cx="5449174" cy="356342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/>
              <a:srcRect l="4813" b="7851"/>
              <a:stretch/>
            </p:blipFill>
            <p:spPr>
              <a:xfrm>
                <a:off x="6066268" y="2938410"/>
                <a:ext cx="5449174" cy="3308619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8178707" y="3357005"/>
                <a:ext cx="264980" cy="24322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1174" y="2683602"/>
                <a:ext cx="2708130" cy="72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pCDR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design point, 21.6 nm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05525" y="4388355"/>
              <a:ext cx="2133172" cy="54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vertical emit. range: 0.2 to 1.4 nm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12352" y="2799647"/>
              <a:ext cx="1491922" cy="3188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100x10 GeV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7083" y="5865729"/>
            <a:ext cx="290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range of 15 to 42 nm, the luminosity curve is flat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67924" y="5808824"/>
            <a:ext cx="398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 nm horizontal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emitt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is not optimized,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10% luminosity gain if emittance is 30~40 nm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485855" y="3122705"/>
            <a:ext cx="3230577" cy="2630771"/>
            <a:chOff x="6395734" y="1900855"/>
            <a:chExt cx="4293746" cy="3054878"/>
          </a:xfrm>
        </p:grpSpPr>
        <p:grpSp>
          <p:nvGrpSpPr>
            <p:cNvPr id="38" name="Group 37"/>
            <p:cNvGrpSpPr/>
            <p:nvPr/>
          </p:nvGrpSpPr>
          <p:grpSpPr>
            <a:xfrm>
              <a:off x="6395734" y="1900855"/>
              <a:ext cx="4293746" cy="3054878"/>
              <a:chOff x="8133755" y="2385117"/>
              <a:chExt cx="4293746" cy="3054878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3755" y="2458994"/>
                <a:ext cx="4293746" cy="2981001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0682595" y="2385117"/>
                <a:ext cx="1440886" cy="3573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100x5 GeV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852732" y="310711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35995" y="2534777"/>
                <a:ext cx="1691288" cy="607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pCDR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design point, 20 nm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013161" y="3681396"/>
              <a:ext cx="2343304" cy="60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Vertical emit. range: 0.2 to 1.7 nm</a:t>
              </a: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8627248" y="49182"/>
            <a:ext cx="3442683" cy="72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i="1" dirty="0"/>
              <a:t>Electron beam emittance</a:t>
            </a:r>
          </a:p>
          <a:p>
            <a:r>
              <a:rPr lang="en-US" sz="1800" i="1" dirty="0"/>
              <a:t>Beam flatness at IP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16433" y="771413"/>
            <a:ext cx="5363959" cy="2360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flatness</a:t>
            </a:r>
          </a:p>
          <a:p>
            <a:pPr marL="176213" indent="-176213"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flatness at IP 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*/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*) is highly relevant to luminosity, more flatter beam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higher luminosity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Very flat beam enhances beam-beam problem, amplifying beam size growth </a:t>
            </a:r>
          </a:p>
          <a:p>
            <a:pPr marL="176213" indent="-176213">
              <a:lnSpc>
                <a:spcPct val="100000"/>
              </a:lnSpc>
              <a:spcBef>
                <a:spcPts val="30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pCDR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flatness:  11.9@275x10 GeV,  20@100x10 GeV, 14.9@100x5 GeV   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"/>
          </p:nvPr>
        </p:nvSpPr>
        <p:spPr>
          <a:xfrm>
            <a:off x="404975" y="6539765"/>
            <a:ext cx="2743200" cy="315095"/>
          </a:xfrm>
        </p:spPr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1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2144" y="6539765"/>
            <a:ext cx="698448" cy="285232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6430" y="23603"/>
            <a:ext cx="11855570" cy="65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>
                <a:latin typeface="Arial" panose="020B0604020202020204" pitchFamily="34" charset="0"/>
              </a:rPr>
              <a:t>Exploring IR Optics Design: </a:t>
            </a:r>
            <a:r>
              <a:rPr lang="en-US" sz="3000" i="1" dirty="0">
                <a:latin typeface="Arial" panose="020B0604020202020204" pitchFamily="34" charset="0"/>
              </a:rPr>
              <a:t>D-D-F</a:t>
            </a:r>
            <a:r>
              <a:rPr lang="en-US" sz="3000" dirty="0">
                <a:latin typeface="Arial" panose="020B0604020202020204" pitchFamily="34" charset="0"/>
              </a:rPr>
              <a:t> Configuration in Baseline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80809" y="828136"/>
            <a:ext cx="6820101" cy="3058669"/>
            <a:chOff x="4746007" y="949679"/>
            <a:chExt cx="7449667" cy="3236587"/>
          </a:xfrm>
        </p:grpSpPr>
        <p:grpSp>
          <p:nvGrpSpPr>
            <p:cNvPr id="9" name="Group 8"/>
            <p:cNvGrpSpPr/>
            <p:nvPr/>
          </p:nvGrpSpPr>
          <p:grpSpPr>
            <a:xfrm>
              <a:off x="4746007" y="949679"/>
              <a:ext cx="7449667" cy="3236587"/>
              <a:chOff x="1921889" y="1440041"/>
              <a:chExt cx="8468958" cy="341836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1889" y="1811738"/>
                <a:ext cx="4284097" cy="2945029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438213" y="3399492"/>
                <a:ext cx="1184599" cy="531698"/>
              </a:xfrm>
              <a:prstGeom prst="rect">
                <a:avLst/>
              </a:prstGeom>
              <a:noFill/>
              <a:ln w="57150">
                <a:solidFill>
                  <a:srgbClr val="0432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11284" t="24440" r="5834" b="-1"/>
              <a:stretch/>
            </p:blipFill>
            <p:spPr>
              <a:xfrm>
                <a:off x="6106471" y="1440041"/>
                <a:ext cx="4284376" cy="3418369"/>
              </a:xfrm>
              <a:prstGeom prst="rect">
                <a:avLst/>
              </a:prstGeom>
            </p:spPr>
          </p:pic>
        </p:grpSp>
        <p:sp>
          <p:nvSpPr>
            <p:cNvPr id="10" name="Down Arrow 9"/>
            <p:cNvSpPr/>
            <p:nvPr/>
          </p:nvSpPr>
          <p:spPr>
            <a:xfrm rot="1140000" flipV="1">
              <a:off x="6957478" y="3202320"/>
              <a:ext cx="232856" cy="439863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4920" y="3155372"/>
              <a:ext cx="615012" cy="35824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843" y="1300494"/>
              <a:ext cx="1056689" cy="35824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2824" y="3577898"/>
              <a:ext cx="1004968" cy="35824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Focusing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 rot="-1320000" flipV="1">
              <a:off x="7828342" y="3060277"/>
              <a:ext cx="220342" cy="553368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17087" y="3544294"/>
              <a:ext cx="1222848" cy="35824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defocusing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273" y="3493571"/>
            <a:ext cx="3936892" cy="2495492"/>
            <a:chOff x="72201" y="1522171"/>
            <a:chExt cx="4221612" cy="2677392"/>
          </a:xfrm>
        </p:grpSpPr>
        <p:grpSp>
          <p:nvGrpSpPr>
            <p:cNvPr id="20" name="Group 19"/>
            <p:cNvGrpSpPr/>
            <p:nvPr/>
          </p:nvGrpSpPr>
          <p:grpSpPr>
            <a:xfrm>
              <a:off x="72201" y="1522171"/>
              <a:ext cx="4215896" cy="2388326"/>
              <a:chOff x="436937" y="1076342"/>
              <a:chExt cx="4180218" cy="223311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/>
              <a:srcRect l="3196"/>
              <a:stretch/>
            </p:blipFill>
            <p:spPr>
              <a:xfrm>
                <a:off x="436937" y="1076342"/>
                <a:ext cx="4164721" cy="2233116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816802" y="2992906"/>
                <a:ext cx="1800353" cy="221124"/>
              </a:xfrm>
              <a:prstGeom prst="rect">
                <a:avLst/>
              </a:prstGeom>
              <a:noFill/>
              <a:ln w="381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429779" y="3836331"/>
              <a:ext cx="2864034" cy="36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type:        D      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F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09394" y="4142683"/>
            <a:ext cx="7435117" cy="2249491"/>
            <a:chOff x="4667103" y="4188129"/>
            <a:chExt cx="7719644" cy="2610493"/>
          </a:xfrm>
        </p:grpSpPr>
        <p:grpSp>
          <p:nvGrpSpPr>
            <p:cNvPr id="32" name="Group 31"/>
            <p:cNvGrpSpPr/>
            <p:nvPr/>
          </p:nvGrpSpPr>
          <p:grpSpPr>
            <a:xfrm>
              <a:off x="4667103" y="4188129"/>
              <a:ext cx="3860424" cy="2600445"/>
              <a:chOff x="4037938" y="3235533"/>
              <a:chExt cx="4586519" cy="3344341"/>
            </a:xfrm>
          </p:grpSpPr>
          <p:pic>
            <p:nvPicPr>
              <p:cNvPr id="45" name="Google Shape;263;p3"/>
              <p:cNvPicPr preferRelativeResize="0"/>
              <p:nvPr/>
            </p:nvPicPr>
            <p:blipFill rotWithShape="1">
              <a:blip r:embed="rId5">
                <a:alphaModFix/>
              </a:blip>
              <a:srcRect l="10567"/>
              <a:stretch/>
            </p:blipFill>
            <p:spPr>
              <a:xfrm>
                <a:off x="4239391" y="3235533"/>
                <a:ext cx="4385066" cy="33443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Google Shape;269;p3"/>
              <p:cNvSpPr/>
              <p:nvPr/>
            </p:nvSpPr>
            <p:spPr>
              <a:xfrm>
                <a:off x="7037172" y="3717551"/>
                <a:ext cx="224126" cy="1373693"/>
              </a:xfrm>
              <a:prstGeom prst="rect">
                <a:avLst/>
              </a:prstGeom>
              <a:solidFill>
                <a:srgbClr val="043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70;p3"/>
              <p:cNvSpPr/>
              <p:nvPr/>
            </p:nvSpPr>
            <p:spPr>
              <a:xfrm>
                <a:off x="6125935" y="3732189"/>
                <a:ext cx="682122" cy="255841"/>
              </a:xfrm>
              <a:prstGeom prst="rect">
                <a:avLst/>
              </a:prstGeom>
              <a:solidFill>
                <a:srgbClr val="043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" name="Google Shape;274;p3"/>
              <p:cNvCxnSpPr/>
              <p:nvPr/>
            </p:nvCxnSpPr>
            <p:spPr>
              <a:xfrm>
                <a:off x="8135298" y="5548745"/>
                <a:ext cx="256309" cy="60267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49" name="Google Shape;275;p3"/>
              <p:cNvSpPr txBox="1"/>
              <p:nvPr/>
            </p:nvSpPr>
            <p:spPr>
              <a:xfrm>
                <a:off x="7791409" y="5321186"/>
                <a:ext cx="458582" cy="336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" name="Google Shape;276;p3"/>
              <p:cNvPicPr preferRelativeResize="0"/>
              <p:nvPr/>
            </p:nvPicPr>
            <p:blipFill rotWithShape="1">
              <a:blip r:embed="rId5">
                <a:alphaModFix/>
              </a:blip>
              <a:srcRect r="95438" b="39810"/>
              <a:stretch/>
            </p:blipFill>
            <p:spPr>
              <a:xfrm>
                <a:off x="4037938" y="3624303"/>
                <a:ext cx="194243" cy="20129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8557332" y="4198177"/>
              <a:ext cx="3829415" cy="2600445"/>
              <a:chOff x="4618741" y="3250830"/>
              <a:chExt cx="4535854" cy="3327298"/>
            </a:xfrm>
          </p:grpSpPr>
          <p:pic>
            <p:nvPicPr>
              <p:cNvPr id="39" name="Google Shape;308;p5"/>
              <p:cNvPicPr preferRelativeResize="0"/>
              <p:nvPr/>
            </p:nvPicPr>
            <p:blipFill rotWithShape="1">
              <a:blip r:embed="rId6">
                <a:alphaModFix/>
              </a:blip>
              <a:srcRect l="9715"/>
              <a:stretch/>
            </p:blipFill>
            <p:spPr>
              <a:xfrm>
                <a:off x="4782852" y="3250830"/>
                <a:ext cx="4371743" cy="33272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Google Shape;314;p5"/>
              <p:cNvSpPr/>
              <p:nvPr/>
            </p:nvSpPr>
            <p:spPr>
              <a:xfrm>
                <a:off x="7598921" y="3702981"/>
                <a:ext cx="233160" cy="1301830"/>
              </a:xfrm>
              <a:prstGeom prst="rect">
                <a:avLst/>
              </a:prstGeom>
              <a:solidFill>
                <a:srgbClr val="043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315;p5"/>
              <p:cNvSpPr/>
              <p:nvPr/>
            </p:nvSpPr>
            <p:spPr>
              <a:xfrm>
                <a:off x="6705227" y="3702981"/>
                <a:ext cx="680049" cy="255841"/>
              </a:xfrm>
              <a:prstGeom prst="rect">
                <a:avLst/>
              </a:prstGeom>
              <a:solidFill>
                <a:srgbClr val="0432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2" name="Google Shape;319;p5"/>
              <p:cNvCxnSpPr/>
              <p:nvPr/>
            </p:nvCxnSpPr>
            <p:spPr>
              <a:xfrm>
                <a:off x="8769227" y="5709164"/>
                <a:ext cx="175235" cy="403129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43" name="Google Shape;320;p5"/>
              <p:cNvSpPr txBox="1"/>
              <p:nvPr/>
            </p:nvSpPr>
            <p:spPr>
              <a:xfrm>
                <a:off x="8564983" y="5482046"/>
                <a:ext cx="408489" cy="334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</a:t>
                </a: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" name="Google Shape;321;p5"/>
              <p:cNvPicPr preferRelativeResize="0"/>
              <p:nvPr/>
            </p:nvPicPr>
            <p:blipFill rotWithShape="1">
              <a:blip r:embed="rId6">
                <a:alphaModFix/>
              </a:blip>
              <a:srcRect r="94512"/>
              <a:stretch/>
            </p:blipFill>
            <p:spPr>
              <a:xfrm>
                <a:off x="4618741" y="3250830"/>
                <a:ext cx="233865" cy="33272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9114913" y="4883629"/>
              <a:ext cx="842344" cy="34532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41 GeV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2535" y="4836242"/>
              <a:ext cx="893571" cy="34532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275 GeV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8997656" y="4767075"/>
              <a:ext cx="2809819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11327670" y="4551555"/>
              <a:ext cx="211315" cy="1298448"/>
            </a:xfrm>
            <a:custGeom>
              <a:avLst/>
              <a:gdLst>
                <a:gd name="connsiteX0" fmla="*/ 2166 w 251351"/>
                <a:gd name="connsiteY0" fmla="*/ 0 h 2064984"/>
                <a:gd name="connsiteX1" fmla="*/ 251351 w 251351"/>
                <a:gd name="connsiteY1" fmla="*/ 0 h 2064984"/>
                <a:gd name="connsiteX2" fmla="*/ 251351 w 251351"/>
                <a:gd name="connsiteY2" fmla="*/ 2064984 h 2064984"/>
                <a:gd name="connsiteX3" fmla="*/ 0 w 251351"/>
                <a:gd name="connsiteY3" fmla="*/ 1872136 h 2064984"/>
                <a:gd name="connsiteX4" fmla="*/ 2166 w 251351"/>
                <a:gd name="connsiteY4" fmla="*/ 0 h 206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51" h="2064984">
                  <a:moveTo>
                    <a:pt x="2166" y="0"/>
                  </a:moveTo>
                  <a:lnTo>
                    <a:pt x="251351" y="0"/>
                  </a:lnTo>
                  <a:lnTo>
                    <a:pt x="251351" y="2064984"/>
                  </a:lnTo>
                  <a:lnTo>
                    <a:pt x="0" y="1872136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456092" y="4551555"/>
              <a:ext cx="211315" cy="1298448"/>
            </a:xfrm>
            <a:custGeom>
              <a:avLst/>
              <a:gdLst>
                <a:gd name="connsiteX0" fmla="*/ 2166 w 251351"/>
                <a:gd name="connsiteY0" fmla="*/ 0 h 2064984"/>
                <a:gd name="connsiteX1" fmla="*/ 251351 w 251351"/>
                <a:gd name="connsiteY1" fmla="*/ 0 h 2064984"/>
                <a:gd name="connsiteX2" fmla="*/ 251351 w 251351"/>
                <a:gd name="connsiteY2" fmla="*/ 2064984 h 2064984"/>
                <a:gd name="connsiteX3" fmla="*/ 0 w 251351"/>
                <a:gd name="connsiteY3" fmla="*/ 1872136 h 2064984"/>
                <a:gd name="connsiteX4" fmla="*/ 2166 w 251351"/>
                <a:gd name="connsiteY4" fmla="*/ 0 h 206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51" h="2064984">
                  <a:moveTo>
                    <a:pt x="2166" y="0"/>
                  </a:moveTo>
                  <a:lnTo>
                    <a:pt x="251351" y="0"/>
                  </a:lnTo>
                  <a:lnTo>
                    <a:pt x="251351" y="2064984"/>
                  </a:lnTo>
                  <a:lnTo>
                    <a:pt x="0" y="1872136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>
            <a:off x="10116517" y="4940667"/>
            <a:ext cx="155448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93346" y="5004610"/>
            <a:ext cx="115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~14 m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length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58044" y="4937396"/>
            <a:ext cx="164592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42198" y="5041548"/>
            <a:ext cx="698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~14 m focal length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90476" y="5508732"/>
            <a:ext cx="130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β</a:t>
            </a:r>
            <a:r>
              <a:rPr lang="en-US" sz="1600" dirty="0"/>
              <a:t>*: 90/7 cm</a:t>
            </a:r>
          </a:p>
          <a:p>
            <a:r>
              <a:rPr lang="en-US" sz="1600" dirty="0"/>
              <a:t>ε: 44/10 nm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42981" y="5684059"/>
            <a:ext cx="130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β</a:t>
            </a:r>
            <a:r>
              <a:rPr lang="en-US" sz="1600" dirty="0"/>
              <a:t>*: 90/4 cm</a:t>
            </a:r>
          </a:p>
          <a:p>
            <a:r>
              <a:rPr lang="en-US" sz="1600" dirty="0"/>
              <a:t>ε: 9.6/1.5 nm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6DD6642-986E-7A4C-8001-065495A43702}"/>
              </a:ext>
            </a:extLst>
          </p:cNvPr>
          <p:cNvSpPr txBox="1">
            <a:spLocks/>
          </p:cNvSpPr>
          <p:nvPr/>
        </p:nvSpPr>
        <p:spPr>
          <a:xfrm>
            <a:off x="221617" y="819870"/>
            <a:ext cx="4514978" cy="304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</a:rPr>
              <a:t>IR designed to meet physics requirements</a:t>
            </a:r>
          </a:p>
          <a:p>
            <a:pPr marL="176213" indent="-176213"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latin typeface="Arial" panose="020B0604020202020204" pitchFamily="34" charset="0"/>
              </a:rPr>
              <a:t>Machine element free: +/-4.5 m main detector</a:t>
            </a:r>
          </a:p>
          <a:p>
            <a:pPr marL="176213" indent="-176213"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latin typeface="Arial" panose="020B0604020202020204" pitchFamily="34" charset="0"/>
              </a:rPr>
              <a:t>ZDC: 60cm x 60cm x 2m @ ~30 m</a:t>
            </a:r>
            <a:endParaRPr lang="en-US" sz="16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176213" indent="-176213">
              <a:lnSpc>
                <a:spcPct val="100000"/>
              </a:lnSpc>
              <a:spcBef>
                <a:spcPts val="300"/>
              </a:spcBef>
            </a:pPr>
            <a:r>
              <a:rPr lang="en-US" sz="1600" dirty="0">
                <a:latin typeface="Arial" panose="020B0604020202020204" pitchFamily="34" charset="0"/>
              </a:rPr>
              <a:t>Scattered proton/neutron detection</a:t>
            </a:r>
          </a:p>
          <a:p>
            <a:pPr marL="396875" lvl="1" indent="-165100"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Protons 0.2 GeV &lt;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&lt; 1.3 GeV</a:t>
            </a:r>
          </a:p>
          <a:p>
            <a:pPr marL="396875" lvl="1" indent="-165100"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Neutron cone +/- 4 </a:t>
            </a:r>
            <a:r>
              <a:rPr lang="en-US" sz="1600" dirty="0" err="1"/>
              <a:t>mrad</a:t>
            </a:r>
            <a:endParaRPr lang="en-US" sz="1600" dirty="0"/>
          </a:p>
          <a:p>
            <a:pPr marL="173038" indent="-173038">
              <a:lnSpc>
                <a:spcPct val="100000"/>
              </a:lnSpc>
            </a:pPr>
            <a:r>
              <a:rPr lang="en-US" sz="1600" i="1" u="sng" dirty="0">
                <a:solidFill>
                  <a:srgbClr val="FF0000"/>
                </a:solidFill>
              </a:rPr>
              <a:t>Why D-D-F</a:t>
            </a:r>
            <a:r>
              <a:rPr lang="en-US" sz="1600" u="sng" dirty="0">
                <a:solidFill>
                  <a:srgbClr val="FF0000"/>
                </a:solidFill>
              </a:rPr>
              <a:t> optics:    needs two quads for vertical final focusing of 275 GeV protons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63775" y="4376002"/>
            <a:ext cx="41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29293" y="4494960"/>
            <a:ext cx="41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1083" y="4492090"/>
            <a:ext cx="41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943023" y="4371469"/>
            <a:ext cx="1216418" cy="530106"/>
            <a:chOff x="10087526" y="4378902"/>
            <a:chExt cx="1245030" cy="563806"/>
          </a:xfrm>
        </p:grpSpPr>
        <p:sp>
          <p:nvSpPr>
            <p:cNvPr id="55" name="TextBox 54"/>
            <p:cNvSpPr txBox="1"/>
            <p:nvPr/>
          </p:nvSpPr>
          <p:spPr>
            <a:xfrm>
              <a:off x="10087526" y="4378902"/>
              <a:ext cx="420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613495" y="4523447"/>
              <a:ext cx="420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912247" y="4542598"/>
              <a:ext cx="420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73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03289" y="6539765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11468544" y="6506714"/>
            <a:ext cx="714877" cy="320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4974" y="23603"/>
            <a:ext cx="11787025" cy="582058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Exploring IR Optics Design: 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D-F-D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Configuration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13344" y="776378"/>
            <a:ext cx="6604822" cy="2954882"/>
            <a:chOff x="4845160" y="921518"/>
            <a:chExt cx="7449667" cy="3242715"/>
          </a:xfrm>
        </p:grpSpPr>
        <p:grpSp>
          <p:nvGrpSpPr>
            <p:cNvPr id="11" name="Group 10"/>
            <p:cNvGrpSpPr/>
            <p:nvPr/>
          </p:nvGrpSpPr>
          <p:grpSpPr>
            <a:xfrm>
              <a:off x="4845160" y="921518"/>
              <a:ext cx="7449667" cy="3242715"/>
              <a:chOff x="1921889" y="1433570"/>
              <a:chExt cx="8468957" cy="342484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1889" y="1811738"/>
                <a:ext cx="4284097" cy="2945029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438213" y="3399492"/>
                <a:ext cx="1184599" cy="531698"/>
              </a:xfrm>
              <a:prstGeom prst="rect">
                <a:avLst/>
              </a:prstGeom>
              <a:noFill/>
              <a:ln w="57150">
                <a:solidFill>
                  <a:srgbClr val="0432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11284" t="24296" r="5834"/>
              <a:stretch/>
            </p:blipFill>
            <p:spPr>
              <a:xfrm>
                <a:off x="6106470" y="1433570"/>
                <a:ext cx="4284376" cy="3424841"/>
              </a:xfrm>
              <a:prstGeom prst="rect">
                <a:avLst/>
              </a:prstGeom>
            </p:spPr>
          </p:pic>
        </p:grpSp>
        <p:sp>
          <p:nvSpPr>
            <p:cNvPr id="12" name="Down Arrow 11"/>
            <p:cNvSpPr/>
            <p:nvPr/>
          </p:nvSpPr>
          <p:spPr>
            <a:xfrm flipV="1">
              <a:off x="7144929" y="3190429"/>
              <a:ext cx="232856" cy="439863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00952" y="3034607"/>
              <a:ext cx="579089" cy="33855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34259" y="1300494"/>
              <a:ext cx="1172239" cy="3715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8030" y="1868502"/>
              <a:ext cx="1078022" cy="3715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Focusing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 flipV="1">
              <a:off x="7792196" y="3071232"/>
              <a:ext cx="220342" cy="553368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707" y="3588458"/>
              <a:ext cx="1275051" cy="3715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defocusing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7540055" y="2217797"/>
              <a:ext cx="258346" cy="47787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6835" r="574"/>
          <a:stretch/>
        </p:blipFill>
        <p:spPr>
          <a:xfrm>
            <a:off x="5601449" y="4182845"/>
            <a:ext cx="6156355" cy="24611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446180" y="4058613"/>
            <a:ext cx="2940178" cy="2178054"/>
            <a:chOff x="5110796" y="4014545"/>
            <a:chExt cx="2940178" cy="21780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030" t="23555" r="93123" b="29034"/>
            <a:stretch/>
          </p:blipFill>
          <p:spPr>
            <a:xfrm>
              <a:off x="5110796" y="4793983"/>
              <a:ext cx="220338" cy="139861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008949" y="4014545"/>
              <a:ext cx="1042025" cy="389718"/>
            </a:xfrm>
            <a:prstGeom prst="rect">
              <a:avLst/>
            </a:prstGeom>
            <a:noFill/>
            <a:ln w="57150">
              <a:solidFill>
                <a:srgbClr val="0432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72294" y="4549221"/>
              <a:ext cx="248762" cy="42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23640" y="4593924"/>
              <a:ext cx="248762" cy="42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43583" y="4439823"/>
              <a:ext cx="248762" cy="42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232" y="3558549"/>
            <a:ext cx="5038466" cy="2929135"/>
            <a:chOff x="-16169" y="2804833"/>
            <a:chExt cx="5600911" cy="3620468"/>
          </a:xfrm>
        </p:grpSpPr>
        <p:grpSp>
          <p:nvGrpSpPr>
            <p:cNvPr id="30" name="Group 29"/>
            <p:cNvGrpSpPr/>
            <p:nvPr/>
          </p:nvGrpSpPr>
          <p:grpSpPr>
            <a:xfrm>
              <a:off x="-16169" y="2804833"/>
              <a:ext cx="4897178" cy="2648511"/>
              <a:chOff x="443440" y="954566"/>
              <a:chExt cx="4290802" cy="229268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5"/>
              <a:srcRect l="3196"/>
              <a:stretch/>
            </p:blipFill>
            <p:spPr>
              <a:xfrm>
                <a:off x="443440" y="954566"/>
                <a:ext cx="4275823" cy="2292688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2891533" y="2954673"/>
                <a:ext cx="1842709" cy="191013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354266" y="5380834"/>
              <a:ext cx="4230476" cy="970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  41 GeV:    -5.62    34.69  -18.6</a:t>
              </a:r>
            </a:p>
            <a:p>
              <a:r>
                <a:rPr lang="en-US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100 GeV:  -13.72    84.61  -45.36</a:t>
              </a:r>
            </a:p>
            <a:p>
              <a:endPara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9864" y="5968799"/>
              <a:ext cx="2928093" cy="456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type:      D         F        D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112719" y="5115058"/>
            <a:ext cx="160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β</a:t>
            </a:r>
            <a:r>
              <a:rPr lang="en-US" sz="1600" dirty="0"/>
              <a:t>*: 39.1/3.1 cm</a:t>
            </a:r>
          </a:p>
          <a:p>
            <a:r>
              <a:rPr lang="en-US" sz="1600" dirty="0"/>
              <a:t>ε: 25.1/2.5 nm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4995" y="4536448"/>
            <a:ext cx="93909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100 GeV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7973761" y="5185306"/>
            <a:ext cx="73152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52152" y="5194069"/>
            <a:ext cx="111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~9 m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length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-44068" y="756617"/>
            <a:ext cx="5110796" cy="2527470"/>
          </a:xfrm>
        </p:spPr>
        <p:txBody>
          <a:bodyPr>
            <a:normAutofit/>
          </a:bodyPr>
          <a:lstStyle/>
          <a:p>
            <a:pPr marL="176213" indent="-176213"/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Opportunity!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At lower energy (&lt;100 GeV), it does not need two SC quads to achieve vertical focusing near an IP</a:t>
            </a:r>
          </a:p>
          <a:p>
            <a:pPr marL="176213" indent="-17621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polarity of the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quad can be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reversed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horizontal final focusing can be started much close to the IP</a:t>
            </a:r>
          </a:p>
          <a:p>
            <a:pPr marL="176213" indent="-17621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can reduce horizontal focal length, thus with the same magnet aperture, the beta-star can be reduced, and luminosity can be increased</a:t>
            </a:r>
          </a:p>
          <a:p>
            <a:pPr marL="176213" indent="-17621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D-F-D </a:t>
            </a:r>
            <a:r>
              <a:rPr lang="en-US" sz="1600" dirty="0">
                <a:latin typeface="Arial" panose="020B0604020202020204" pitchFamily="34" charset="0"/>
              </a:rPr>
              <a:t>configuration is a standard triplet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FF design</a:t>
            </a:r>
          </a:p>
        </p:txBody>
      </p:sp>
    </p:spTree>
    <p:extLst>
      <p:ext uri="{BB962C8B-B14F-4D97-AF65-F5344CB8AC3E}">
        <p14:creationId xmlns:p14="http://schemas.microsoft.com/office/powerpoint/2010/main" val="148351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164710"/>
            <a:ext cx="11285837" cy="48749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</a:rPr>
              <a:t>EIC Parameters for the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Main IR</a:t>
            </a:r>
            <a:r>
              <a:rPr lang="en-US" sz="3000" dirty="0">
                <a:latin typeface="Arial" panose="020B0604020202020204" pitchFamily="34" charset="0"/>
              </a:rPr>
              <a:t>: High Divergence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EIC Yellow Report Workshop at LBL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1439"/>
              </p:ext>
            </p:extLst>
          </p:nvPr>
        </p:nvGraphicFramePr>
        <p:xfrm>
          <a:off x="77642" y="809989"/>
          <a:ext cx="8639210" cy="56293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38419">
                  <a:extLst>
                    <a:ext uri="{9D8B030D-6E8A-4147-A177-3AD203B41FA5}">
                      <a16:colId xmlns:a16="http://schemas.microsoft.com/office/drawing/2014/main" val="1655390998"/>
                    </a:ext>
                  </a:extLst>
                </a:gridCol>
                <a:gridCol w="995333">
                  <a:extLst>
                    <a:ext uri="{9D8B030D-6E8A-4147-A177-3AD203B41FA5}">
                      <a16:colId xmlns:a16="http://schemas.microsoft.com/office/drawing/2014/main" val="1220686734"/>
                    </a:ext>
                  </a:extLst>
                </a:gridCol>
                <a:gridCol w="963654">
                  <a:extLst>
                    <a:ext uri="{9D8B030D-6E8A-4147-A177-3AD203B41FA5}">
                      <a16:colId xmlns:a16="http://schemas.microsoft.com/office/drawing/2014/main" val="2565330336"/>
                    </a:ext>
                  </a:extLst>
                </a:gridCol>
                <a:gridCol w="955478">
                  <a:extLst>
                    <a:ext uri="{9D8B030D-6E8A-4147-A177-3AD203B41FA5}">
                      <a16:colId xmlns:a16="http://schemas.microsoft.com/office/drawing/2014/main" val="2061942952"/>
                    </a:ext>
                  </a:extLst>
                </a:gridCol>
                <a:gridCol w="903750">
                  <a:extLst>
                    <a:ext uri="{9D8B030D-6E8A-4147-A177-3AD203B41FA5}">
                      <a16:colId xmlns:a16="http://schemas.microsoft.com/office/drawing/2014/main" val="3932761748"/>
                    </a:ext>
                  </a:extLst>
                </a:gridCol>
                <a:gridCol w="929974">
                  <a:extLst>
                    <a:ext uri="{9D8B030D-6E8A-4147-A177-3AD203B41FA5}">
                      <a16:colId xmlns:a16="http://schemas.microsoft.com/office/drawing/2014/main" val="2358131231"/>
                    </a:ext>
                  </a:extLst>
                </a:gridCol>
                <a:gridCol w="107984">
                  <a:extLst>
                    <a:ext uri="{9D8B030D-6E8A-4147-A177-3AD203B41FA5}">
                      <a16:colId xmlns:a16="http://schemas.microsoft.com/office/drawing/2014/main" val="488328702"/>
                    </a:ext>
                  </a:extLst>
                </a:gridCol>
                <a:gridCol w="1044618">
                  <a:extLst>
                    <a:ext uri="{9D8B030D-6E8A-4147-A177-3AD203B41FA5}">
                      <a16:colId xmlns:a16="http://schemas.microsoft.com/office/drawing/2014/main" val="1760007300"/>
                    </a:ext>
                  </a:extLst>
                </a:gridCol>
              </a:tblGrid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851739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[GeV]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67393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 [GeV]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22748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Intensity [10</a:t>
                      </a:r>
                      <a:r>
                        <a:rPr lang="en-US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74575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bunches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94863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[A]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542094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norm, emit, h/v [μm]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3.1/0.33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391/30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2.7/0.27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196/20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1.9/0.45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196/34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809363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emittance, h/v [nm]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29.1/3.1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20/1.5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25.1/2.5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20/2.0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43.5/10.3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20.0/3.5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361702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β*, h/v [cm]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45/3.5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65.5/7.1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39/3.5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48.9/4.3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67/7.2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145.4/21.3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855027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RMS beam size, h/v [μm] 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114.4/10.4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99.0/9.4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170.7/27.2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48997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flatness </a:t>
                      </a:r>
                      <a:r>
                        <a:rPr lang="en-US" sz="15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500" b="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l-GR" sz="15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5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sz="15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5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500" b="0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500" b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 </a:t>
                      </a:r>
                      <a:r>
                        <a:rPr lang="en-US" sz="1500" b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 </a:t>
                      </a:r>
                      <a:r>
                        <a:rPr lang="en-US" sz="1500" b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55160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Δθ, h/v [μrad]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254/298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175/147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254/268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202/218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255/378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117/128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822986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 parameter, h/v [10</a:t>
                      </a:r>
                      <a:r>
                        <a:rPr lang="en-US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13.7/11.7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72/86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15/14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100/93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15/10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76/70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61000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long. </a:t>
                      </a:r>
                      <a:r>
                        <a:rPr lang="en-US" sz="15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[10</a:t>
                      </a:r>
                      <a:r>
                        <a:rPr lang="en-US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,eV∙sec]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90905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 [cm]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13804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Δp/p [10</a:t>
                      </a:r>
                      <a:r>
                        <a:rPr lang="en-US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02013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space charge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neglig.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neglig.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58371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Piwinsk angle [rad]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25727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Long. IBS time [h]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77432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Transv. IBS time [h]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2/5.4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2/4.8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3.3/2.2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2641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factor H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US" sz="1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97667"/>
                  </a:ext>
                </a:extLst>
              </a:tr>
              <a:tr h="244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 [10</a:t>
                      </a:r>
                      <a:r>
                        <a:rPr lang="en-US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  <a:r>
                        <a:rPr lang="en-US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6.55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23402"/>
                  </a:ext>
                </a:extLst>
              </a:tr>
              <a:tr h="2388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pCDR</a:t>
                      </a:r>
                      <a:r>
                        <a:rPr lang="en-US" sz="15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Luminosity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4.35</a:t>
                      </a:r>
                      <a:r>
                        <a:rPr lang="en-US" sz="15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(up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by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51%)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3.16</a:t>
                      </a:r>
                      <a:r>
                        <a:rPr lang="en-US" sz="15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(up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by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</a:t>
                      </a:r>
                      <a:r>
                        <a:rPr lang="en-US" sz="15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(up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by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64%)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0894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759028" y="820894"/>
            <a:ext cx="66102" cy="55778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16471" y="847081"/>
            <a:ext cx="66102" cy="55778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454904" y="3944931"/>
            <a:ext cx="3604823" cy="2254488"/>
            <a:chOff x="8532542" y="3522242"/>
            <a:chExt cx="3604823" cy="22544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3614"/>
            <a:stretch/>
          </p:blipFill>
          <p:spPr>
            <a:xfrm>
              <a:off x="8532542" y="3522242"/>
              <a:ext cx="3604823" cy="22544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57599" t="62907" r="9268" b="23131"/>
            <a:stretch/>
          </p:blipFill>
          <p:spPr>
            <a:xfrm>
              <a:off x="9614847" y="4754488"/>
              <a:ext cx="2222173" cy="57691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155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11487" cy="728029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Feasibility Study of 2</a:t>
            </a:r>
            <a:r>
              <a:rPr lang="en-US" sz="3000" baseline="30000" dirty="0"/>
              <a:t>nd</a:t>
            </a:r>
            <a:r>
              <a:rPr lang="en-US" sz="3000" dirty="0"/>
              <a:t> IR: Opportunity for Low Energy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EIC Yellow Report Workshop at LBL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20, 2020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226807" y="6556387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144" y="806239"/>
            <a:ext cx="5960850" cy="2785330"/>
          </a:xfrm>
        </p:spPr>
        <p:txBody>
          <a:bodyPr>
            <a:noAutofit/>
          </a:bodyPr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“</a:t>
            </a:r>
            <a:r>
              <a:rPr lang="en-US" sz="1600" i="1" u="sng" dirty="0"/>
              <a:t>Possibilities of having more than one interaction region</a:t>
            </a:r>
            <a:r>
              <a:rPr lang="en-US" sz="1600" dirty="0"/>
              <a:t>”</a:t>
            </a:r>
            <a:r>
              <a:rPr lang="en-US" sz="1600" dirty="0">
                <a:latin typeface="Arial" panose="020B0604020202020204" pitchFamily="34" charset="0"/>
              </a:rPr>
              <a:t> by the EIC White Paper, but not part of the project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Provides more freedom to meet different science programs (high luminosity at low energies)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Detector acceptance satisfying physics requirements (what matters most is the forward acceptance)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Compatibility with running in parallel w/ the primary detector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2" y="3139113"/>
            <a:ext cx="5184552" cy="301436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997794" y="795416"/>
            <a:ext cx="6194206" cy="189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is a design concept for the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pCDR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appendix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Important gradients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enhancing luminosity  </a:t>
            </a:r>
          </a:p>
          <a:p>
            <a:pPr marL="517525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bunches, higher bunch rep rate</a:t>
            </a:r>
          </a:p>
          <a:p>
            <a:pPr marL="517525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 bunch charge, still high current</a:t>
            </a:r>
          </a:p>
          <a:p>
            <a:pPr marL="517525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Short bunch, small emittance, shorter IBS time</a:t>
            </a:r>
          </a:p>
          <a:p>
            <a:pPr marL="517525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 vertical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beta_star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165100">
              <a:lnSpc>
                <a:spcPct val="100000"/>
              </a:lnSpc>
              <a:spcBef>
                <a:spcPts val="0"/>
              </a:spcBef>
            </a:pPr>
            <a:r>
              <a:rPr lang="en-US" sz="1600" strike="sngStrike" dirty="0">
                <a:latin typeface="Arial" panose="020B0604020202020204" pitchFamily="34" charset="0"/>
                <a:cs typeface="Arial" panose="020B0604020202020204" pitchFamily="34" charset="0"/>
              </a:rPr>
              <a:t>Short IBS time (even strong hadron cooling)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6038006"/>
            <a:ext cx="182310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EIC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pCDR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appendix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39236" y="2713000"/>
            <a:ext cx="3352742" cy="3989725"/>
            <a:chOff x="6624794" y="678709"/>
            <a:chExt cx="3635925" cy="4367013"/>
          </a:xfrm>
        </p:grpSpPr>
        <p:grpSp>
          <p:nvGrpSpPr>
            <p:cNvPr id="14" name="Group 13"/>
            <p:cNvGrpSpPr/>
            <p:nvPr/>
          </p:nvGrpSpPr>
          <p:grpSpPr>
            <a:xfrm>
              <a:off x="6624794" y="678709"/>
              <a:ext cx="3635925" cy="4367013"/>
              <a:chOff x="157892" y="1011391"/>
              <a:chExt cx="3808452" cy="47212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t="2198" r="26930"/>
              <a:stretch/>
            </p:blipFill>
            <p:spPr>
              <a:xfrm>
                <a:off x="157892" y="1011391"/>
                <a:ext cx="3808452" cy="472126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035300" y="1930400"/>
                <a:ext cx="431800" cy="2413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65400" y="2359983"/>
                <a:ext cx="640080" cy="2413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50886" y="2801047"/>
                <a:ext cx="640080" cy="2413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54300" y="3898900"/>
                <a:ext cx="431800" cy="2413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056913" y="4153330"/>
              <a:ext cx="314939" cy="4186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42757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26049</TotalTime>
  <Words>2546</Words>
  <Application>Microsoft Office PowerPoint</Application>
  <PresentationFormat>Widescreen</PresentationFormat>
  <Paragraphs>548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Mincho</vt:lpstr>
      <vt:lpstr>Arial</vt:lpstr>
      <vt:lpstr>Calibri</vt:lpstr>
      <vt:lpstr>Cambria Math</vt:lpstr>
      <vt:lpstr>PingFangSC-Regular</vt:lpstr>
      <vt:lpstr>Wingdings</vt:lpstr>
      <vt:lpstr>Theme1</vt:lpstr>
      <vt:lpstr>Optimizing EIC Luminosity at Low CM Energy</vt:lpstr>
      <vt:lpstr>EIC Baseline (pCDR &amp; Drafted CDR) and Motivation of Study</vt:lpstr>
      <vt:lpstr>Guidelines/Constraints for EIC Main Detector (pCDR &amp; CDR)</vt:lpstr>
      <vt:lpstr>Exploring Boundary of EIC Parameter Space: </vt:lpstr>
      <vt:lpstr>Exploring Boundary of EIC Parameter Space: </vt:lpstr>
      <vt:lpstr>PowerPoint Presentation</vt:lpstr>
      <vt:lpstr>Exploring IR Optics Design: D-F-D Configuration</vt:lpstr>
      <vt:lpstr>EIC Parameters for the Main IR: High Divergence</vt:lpstr>
      <vt:lpstr>Feasibility Study of 2nd IR: Opportunity for Low Energy Collisions</vt:lpstr>
      <vt:lpstr>PowerPoint Presentation</vt:lpstr>
      <vt:lpstr>2nd IR Luminosity Optimization</vt:lpstr>
      <vt:lpstr>Comments on Low Energy Luminosity Optimization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Arrington, John</cp:lastModifiedBy>
  <cp:revision>520</cp:revision>
  <dcterms:created xsi:type="dcterms:W3CDTF">2018-09-06T13:32:58Z</dcterms:created>
  <dcterms:modified xsi:type="dcterms:W3CDTF">2020-11-19T22:26:02Z</dcterms:modified>
</cp:coreProperties>
</file>