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73" r:id="rId4"/>
    <p:sldId id="265" r:id="rId5"/>
    <p:sldId id="258" r:id="rId6"/>
    <p:sldId id="274" r:id="rId7"/>
    <p:sldId id="264" r:id="rId8"/>
    <p:sldId id="282" r:id="rId9"/>
    <p:sldId id="266" r:id="rId10"/>
    <p:sldId id="267" r:id="rId11"/>
    <p:sldId id="268" r:id="rId12"/>
    <p:sldId id="281" r:id="rId13"/>
    <p:sldId id="280" r:id="rId14"/>
    <p:sldId id="269" r:id="rId15"/>
    <p:sldId id="270" r:id="rId16"/>
    <p:sldId id="276" r:id="rId17"/>
    <p:sldId id="27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B700B-D903-7A4E-82F4-943E36C016E3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32ABE-7433-534C-8919-F890CCAC1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5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F446B6-2549-C347-AEC9-01F8AC5EC4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CC61B4-7E10-2449-B4C4-2686014A616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2F6CFC0C-9252-4948-A793-E01287A6A29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C5B43C2B-FDC4-C14A-AFAC-B4B0A5A1A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13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9CCF72-9F10-8B44-8FB4-B71A8B9D1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8C64B-BDAF-144D-AE8D-30AFEE27C114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8A76A259-698E-1D4F-89D1-A56D50A8DFC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FE44334-DF70-854C-A0D9-311348879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450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47143-4970-F442-8F62-786654105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A41F3-6776-4D4B-9132-E173E8AE7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A8078-E1D6-BB49-BDE6-DA283997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4D147-9093-BA46-8B0D-47DAE9A6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AAC2F-1433-B84A-B5A1-D5EDEEC5A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9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05B11-497D-4E4A-AB7B-3241C204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A8306-E264-F34D-AD31-C04EF62CB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F69DB-62F8-CC4F-AAD3-B9977469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5A313-96E1-1940-A1C2-99CC2E87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58142-E2B1-2E4C-8F44-0841A6F8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5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C0316A-5AA3-7B41-B5F4-E0C3B59A6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14F3A-ABDE-4643-8BB9-2996D9F99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E918C-083F-314B-A642-29F64B1B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0604C-6D3A-AE47-8A8D-E070AF2F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8A72E-9C33-B14B-A83A-80F170A3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4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B3BD7-F655-8648-AC0F-47A518AE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1CE43-D963-8747-AABB-85704F11D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C27EB-1D41-9547-A672-C1ACE00D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1769F-02D7-2B49-89BC-AB635767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28895-94E1-4945-B767-BA477248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72FBF-D0A5-0A4C-BEAF-4B6C96F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E66E4-B18D-5A47-885C-BAB932FB8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F973-0E93-A74A-968E-BAFAA2FA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2DA7B-C177-744D-9EAE-5CF6A2BB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16AC8-CBB8-E249-AB8D-9C5009EC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ADF5C-DEF7-9A47-9B7E-C76258A8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0419-9301-6143-B6C6-44011C9A6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ACC04-0FA9-FB46-8205-2C333B20E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5B42-074C-FA48-B3CC-76B0D250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72F3B-D905-A84C-B2FD-1A24BC2D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EB277-9754-0040-A991-C8F2421E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0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596D5-7D6A-E542-BB25-C09D2A67B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0727F-ED58-5348-B05B-7FC720F52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DF15-9A9B-1543-96F0-4628812C6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86D2B8-7267-B845-AB37-83415A5C5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C59831-431D-674F-AD4E-3D3A644F5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51A58B-544C-0F47-A1D0-3ED8AA1F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6FEFB-AB1D-5D48-BC97-7F5B0F0E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FD3722-27A7-814F-A50E-761D03BD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9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B72C-21AA-5243-9773-41E7671C2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BCECE-5135-664E-98FE-964D7430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C8957-3123-A54B-B2A8-6E3C96459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A2D0E-0FBC-1249-9D75-AC1738A0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7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EE713F-E946-BB4C-8093-6E6BA374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303A9-B2BB-0C4F-AABC-A6DB117F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98594-6462-CF45-A29A-34EB1FD6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62277-B88E-EB4F-9671-68810DCB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7524-697D-9D43-BB84-ECE5E01C8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B9CCE-9970-114E-AF0D-2047AF7E4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05753-9146-C54B-B6EC-4048E25A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41D26-320A-7343-90C7-B04ADF46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E09C2-D0C4-B748-8534-3218D6A5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8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FB1B-94C3-9C4E-8A0D-2823C0AF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C5B4E-B49F-624A-BD2F-A74875759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50683-01D8-6F44-994C-A54E34E34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52BF3-C2E9-3D42-A2C3-39CA93AB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8AD8F-43B6-4D40-B56E-775E77B5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D981D-E027-5C49-96AF-EE7B7CF0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3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2952F5-9345-3D40-B3B9-A1BEA1DA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0CB45-210A-A540-A288-B84BB5A72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7C5CB-56A4-0744-96D1-C101C1A9F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E5F34-CB5B-0648-8C5A-177C1370E024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019C-A4F7-744F-9DC2-B476DA158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AA34A-6229-0543-BB28-6C2426111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0A074-ECA9-E643-B340-5B459854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A798C8-08A6-9646-8F0F-6480C117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49" y="4559523"/>
            <a:ext cx="10901471" cy="1236440"/>
          </a:xfrm>
          <a:noFill/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Daya Bay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873A6-868B-6543-A89C-63E62211A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449" y="5795963"/>
            <a:ext cx="10901471" cy="560388"/>
          </a:xfrm>
          <a:noFill/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L. Littenberg</a:t>
            </a:r>
          </a:p>
        </p:txBody>
      </p:sp>
      <p:pic>
        <p:nvPicPr>
          <p:cNvPr id="5" name="Picture 4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A74E2F3C-A8FE-A946-860C-9314AF30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51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7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1884-4105-E54C-9470-BC97E2D0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Considered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19E98-D933-0C48-836E-8ACC21D1C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Kaon experiment at Fermilab?</a:t>
            </a:r>
          </a:p>
          <a:p>
            <a:r>
              <a:rPr lang="en-US" dirty="0"/>
              <a:t>Kaon experiment at CERN?</a:t>
            </a:r>
          </a:p>
          <a:p>
            <a:r>
              <a:rPr lang="en-US" dirty="0"/>
              <a:t>Kaon experiment in Japan?</a:t>
            </a:r>
          </a:p>
          <a:p>
            <a:r>
              <a:rPr lang="en-US" dirty="0"/>
              <a:t>Neutrino experiment at Fermilab (already somewhat involved)</a:t>
            </a:r>
          </a:p>
          <a:p>
            <a:r>
              <a:rPr lang="en-US" dirty="0"/>
              <a:t>Muon experiment at Fermilab?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Nothing gelled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8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467-E591-2A46-9279-E8550BEA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E9FAB-6FAC-3B4E-9B91-C3453A27D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fall, Kam-</a:t>
            </a:r>
            <a:r>
              <a:rPr lang="en-US" dirty="0" err="1"/>
              <a:t>Biu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 visited, pushing a reactor experiment in China</a:t>
            </a:r>
          </a:p>
          <a:p>
            <a:r>
              <a:rPr lang="en-US" dirty="0"/>
              <a:t>Initially not my favorite, </a:t>
            </a:r>
          </a:p>
          <a:p>
            <a:pPr lvl="1"/>
            <a:r>
              <a:rPr lang="en-US" dirty="0"/>
              <a:t>Never studied neutrinos – industrial strength experiments</a:t>
            </a:r>
          </a:p>
          <a:p>
            <a:pPr lvl="1"/>
            <a:r>
              <a:rPr lang="en-US" dirty="0"/>
              <a:t>Precision required (effect possibly ~1%), personally incompetent</a:t>
            </a:r>
          </a:p>
          <a:p>
            <a:pPr lvl="1"/>
            <a:r>
              <a:rPr lang="en-US" dirty="0"/>
              <a:t>Neutrinos just seemed to complicated -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79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1A434-12B6-7841-B7AC-E29F4AA37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A883B-F127-D343-866F-F384A735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050C5A6-E900-DB48-8DB8-F54A11A15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0"/>
            <a:ext cx="1037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8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467-E591-2A46-9279-E8550BEA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E9FAB-6FAC-3B4E-9B91-C3453A27D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fall, Kam-</a:t>
            </a:r>
            <a:r>
              <a:rPr lang="en-US" dirty="0" err="1"/>
              <a:t>Biu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 visited, pushing a reactor experiment in China</a:t>
            </a:r>
          </a:p>
          <a:p>
            <a:r>
              <a:rPr lang="en-US" dirty="0"/>
              <a:t>Initially not my favorite, </a:t>
            </a:r>
          </a:p>
          <a:p>
            <a:pPr lvl="1"/>
            <a:r>
              <a:rPr lang="en-US" dirty="0"/>
              <a:t>Never studied neutrinos – industrial strength experiments</a:t>
            </a:r>
          </a:p>
          <a:p>
            <a:pPr lvl="1"/>
            <a:r>
              <a:rPr lang="en-US" dirty="0"/>
              <a:t>Precision required (effect possibly ~1%), personally incompetent</a:t>
            </a:r>
          </a:p>
          <a:p>
            <a:pPr lvl="1"/>
            <a:r>
              <a:rPr lang="en-US" dirty="0"/>
              <a:t>Neutrinos just seemed to complicated -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8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467-E591-2A46-9279-E8550BEA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E9FAB-6FAC-3B4E-9B91-C3453A27D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In the fall, Kam-</a:t>
            </a:r>
            <a:r>
              <a:rPr lang="en-US" dirty="0" err="1"/>
              <a:t>Biu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 visited, pushing a reactor experiment in China</a:t>
            </a:r>
          </a:p>
          <a:p>
            <a:r>
              <a:rPr lang="en-US" dirty="0"/>
              <a:t>Initially not my favorite, </a:t>
            </a:r>
          </a:p>
          <a:p>
            <a:pPr lvl="1"/>
            <a:r>
              <a:rPr lang="en-US" dirty="0"/>
              <a:t>Never studied neutrinos – industrial strength experiments</a:t>
            </a:r>
          </a:p>
          <a:p>
            <a:pPr lvl="1"/>
            <a:r>
              <a:rPr lang="en-US" dirty="0"/>
              <a:t>Precision required (effect possibly ~1%), personally incompetent</a:t>
            </a:r>
          </a:p>
          <a:p>
            <a:pPr lvl="1"/>
            <a:r>
              <a:rPr lang="en-US" dirty="0"/>
              <a:t>Neutrinos just seemed to complicated –</a:t>
            </a:r>
          </a:p>
          <a:p>
            <a:pPr lvl="1"/>
            <a:endParaRPr lang="en-US" dirty="0"/>
          </a:p>
          <a:p>
            <a:r>
              <a:rPr lang="en-US" dirty="0"/>
              <a:t>But then my colleagues explained things to me.</a:t>
            </a:r>
          </a:p>
          <a:p>
            <a:pPr lvl="1"/>
            <a:r>
              <a:rPr lang="en-US" dirty="0"/>
              <a:t>The reactor experiment was much simpler.</a:t>
            </a:r>
          </a:p>
          <a:p>
            <a:pPr lvl="1"/>
            <a:r>
              <a:rPr lang="en-US" dirty="0"/>
              <a:t>Could be looked at as a check on whether reactor neutrinos obey the inverse square law.</a:t>
            </a:r>
          </a:p>
        </p:txBody>
      </p:sp>
    </p:spTree>
    <p:extLst>
      <p:ext uri="{BB962C8B-B14F-4D97-AF65-F5344CB8AC3E}">
        <p14:creationId xmlns:p14="http://schemas.microsoft.com/office/powerpoint/2010/main" val="3678538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A642-BB16-F944-B7F4-94ADFBFE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Reactor Experiment Reduced to Its Essence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FAE9D1-5A82-CD4D-857D-9A2248FAB201}"/>
              </a:ext>
            </a:extLst>
          </p:cNvPr>
          <p:cNvSpPr/>
          <p:nvPr/>
        </p:nvSpPr>
        <p:spPr>
          <a:xfrm>
            <a:off x="838200" y="4084982"/>
            <a:ext cx="175591" cy="178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8A3466-C9A4-4243-B440-6CC7EDB2ECD4}"/>
              </a:ext>
            </a:extLst>
          </p:cNvPr>
          <p:cNvCxnSpPr>
            <a:stCxn id="6" idx="7"/>
          </p:cNvCxnSpPr>
          <p:nvPr/>
        </p:nvCxnSpPr>
        <p:spPr>
          <a:xfrm flipV="1">
            <a:off x="988076" y="2286000"/>
            <a:ext cx="8762211" cy="182518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252ACC-FDEE-C348-BE91-B8B9B81D2E21}"/>
              </a:ext>
            </a:extLst>
          </p:cNvPr>
          <p:cNvCxnSpPr>
            <a:cxnSpLocks/>
          </p:cNvCxnSpPr>
          <p:nvPr/>
        </p:nvCxnSpPr>
        <p:spPr>
          <a:xfrm>
            <a:off x="925995" y="4174433"/>
            <a:ext cx="8754718" cy="1202637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Frame 10">
            <a:extLst>
              <a:ext uri="{FF2B5EF4-FFF2-40B4-BE49-F238E27FC236}">
                <a16:creationId xmlns:a16="http://schemas.microsoft.com/office/drawing/2014/main" id="{1C6D838D-E1A3-164A-A0A1-BA2C0471D3EF}"/>
              </a:ext>
            </a:extLst>
          </p:cNvPr>
          <p:cNvSpPr/>
          <p:nvPr/>
        </p:nvSpPr>
        <p:spPr>
          <a:xfrm>
            <a:off x="2971800" y="3707296"/>
            <a:ext cx="149087" cy="78519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192EBEAE-C96A-9E45-8D17-08E7D61BCDEF}"/>
              </a:ext>
            </a:extLst>
          </p:cNvPr>
          <p:cNvSpPr/>
          <p:nvPr/>
        </p:nvSpPr>
        <p:spPr>
          <a:xfrm>
            <a:off x="9611139" y="2286000"/>
            <a:ext cx="149087" cy="309107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E9DF1-7A0B-EF4C-8D73-F4FD834B81B3}"/>
              </a:ext>
            </a:extLst>
          </p:cNvPr>
          <p:cNvSpPr txBox="1"/>
          <p:nvPr/>
        </p:nvSpPr>
        <p:spPr>
          <a:xfrm>
            <a:off x="5284381" y="5507665"/>
            <a:ext cx="128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Rate?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2F556-16B4-9B40-97B1-38C971EDF10D}"/>
              </a:ext>
            </a:extLst>
          </p:cNvPr>
          <p:cNvSpPr txBox="1"/>
          <p:nvPr/>
        </p:nvSpPr>
        <p:spPr>
          <a:xfrm>
            <a:off x="595423" y="3296093"/>
            <a:ext cx="96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Reactor 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745A4-1E72-8D4B-80D5-5E463D6C2D64}"/>
              </a:ext>
            </a:extLst>
          </p:cNvPr>
          <p:cNvSpPr txBox="1"/>
          <p:nvPr/>
        </p:nvSpPr>
        <p:spPr>
          <a:xfrm>
            <a:off x="2668772" y="3013925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6BCBA3-86BD-AD4B-8A46-DF641C5A79C5}"/>
              </a:ext>
            </a:extLst>
          </p:cNvPr>
          <p:cNvSpPr txBox="1"/>
          <p:nvPr/>
        </p:nvSpPr>
        <p:spPr>
          <a:xfrm>
            <a:off x="9023253" y="1853417"/>
            <a:ext cx="1175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 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6663A3-7EEE-9648-B409-1FB7313541B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3120889" y="4555739"/>
            <a:ext cx="2163492" cy="1136592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3C3F04-E5F1-2F43-8B30-A1EB5DE4F045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568900" y="5466521"/>
            <a:ext cx="3042238" cy="225810"/>
          </a:xfrm>
          <a:prstGeom prst="straightConnector1">
            <a:avLst/>
          </a:prstGeom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910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467-E591-2A46-9279-E8550BEA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E9FAB-6FAC-3B4E-9B91-C3453A27D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the fall, Kam-</a:t>
            </a:r>
            <a:r>
              <a:rPr lang="en-US" dirty="0" err="1"/>
              <a:t>Biu</a:t>
            </a:r>
            <a:r>
              <a:rPr lang="en-US" dirty="0"/>
              <a:t> </a:t>
            </a:r>
            <a:r>
              <a:rPr lang="en-US" dirty="0" err="1"/>
              <a:t>Luk</a:t>
            </a:r>
            <a:r>
              <a:rPr lang="en-US" dirty="0"/>
              <a:t> visited, pushing a reactor experiment in China</a:t>
            </a:r>
          </a:p>
          <a:p>
            <a:r>
              <a:rPr lang="en-US" dirty="0"/>
              <a:t>Not my favorite, </a:t>
            </a:r>
          </a:p>
          <a:p>
            <a:pPr lvl="1"/>
            <a:r>
              <a:rPr lang="en-US" dirty="0"/>
              <a:t>Never studied neutrinos – industrial strength experiments</a:t>
            </a:r>
          </a:p>
          <a:p>
            <a:pPr lvl="1"/>
            <a:r>
              <a:rPr lang="en-US" dirty="0"/>
              <a:t>Precision required (effect possibly ~1%), personally incompetent</a:t>
            </a:r>
          </a:p>
          <a:p>
            <a:pPr lvl="1"/>
            <a:r>
              <a:rPr lang="en-US" dirty="0"/>
              <a:t>Neutrinos just seemed to complicated –</a:t>
            </a:r>
          </a:p>
          <a:p>
            <a:pPr lvl="1"/>
            <a:endParaRPr lang="en-US" dirty="0"/>
          </a:p>
          <a:p>
            <a:r>
              <a:rPr lang="en-US" dirty="0"/>
              <a:t>But then my colleagues explained things to me.</a:t>
            </a:r>
          </a:p>
          <a:p>
            <a:pPr lvl="1"/>
            <a:r>
              <a:rPr lang="en-US" dirty="0"/>
              <a:t>The reactor experiment was much simpler.</a:t>
            </a:r>
          </a:p>
          <a:p>
            <a:pPr lvl="1"/>
            <a:r>
              <a:rPr lang="en-US" dirty="0"/>
              <a:t>Could be looked at as a check on whether reactor neutrinos obey the inverse square law.</a:t>
            </a:r>
          </a:p>
          <a:p>
            <a:pPr lvl="1"/>
            <a:r>
              <a:rPr lang="en-US" dirty="0"/>
              <a:t>Even the relation between any deviation and the parameter you were trying to measure was pretty manageable.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7FF92-F414-1844-B0D6-32FA15A22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89" y="6160165"/>
            <a:ext cx="9366422" cy="6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467-E591-2A46-9279-E8550BEA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E9FAB-6FAC-3B4E-9B91-C3453A27D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10880035" cy="5087799"/>
          </a:xfrm>
        </p:spPr>
        <p:txBody>
          <a:bodyPr>
            <a:normAutofit/>
          </a:bodyPr>
          <a:lstStyle/>
          <a:p>
            <a:r>
              <a:rPr lang="en-US" dirty="0"/>
              <a:t>After this, it wasn’t hard to decide to pursue such an experiment, which really was a remarkable opportunity.</a:t>
            </a:r>
          </a:p>
          <a:p>
            <a:r>
              <a:rPr lang="en-US" dirty="0"/>
              <a:t>As you will hear, it occupied a central role in the emerging picture of neutrino behavior, which seemed to be the first unambiguous deviation from the Standard Model of particle physics.</a:t>
            </a:r>
          </a:p>
          <a:p>
            <a:r>
              <a:rPr lang="en-US" dirty="0"/>
              <a:t>It was well-aligned with the interest of several of the group members.</a:t>
            </a:r>
          </a:p>
          <a:p>
            <a:r>
              <a:rPr lang="en-US" dirty="0"/>
              <a:t>It made excellent use of the considerable skills of the group in designing, building, operating and analyzing experiments.</a:t>
            </a:r>
          </a:p>
          <a:p>
            <a:r>
              <a:rPr lang="en-US" dirty="0"/>
              <a:t>Of course, the funding agency still had to be convinced to go forward with the experiment.</a:t>
            </a:r>
          </a:p>
        </p:txBody>
      </p:sp>
    </p:spTree>
    <p:extLst>
      <p:ext uri="{BB962C8B-B14F-4D97-AF65-F5344CB8AC3E}">
        <p14:creationId xmlns:p14="http://schemas.microsoft.com/office/powerpoint/2010/main" val="2457117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8CFB0-F9CC-DD4B-9581-A3B1F6F9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 to this week’s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D4EBE-8946-2348-9D14-1E81221A9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1825625"/>
            <a:ext cx="11420061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Three today –</a:t>
            </a:r>
          </a:p>
          <a:p>
            <a:pPr lvl="1"/>
            <a:r>
              <a:rPr lang="en-US" i="1" dirty="0"/>
              <a:t>Why is non-zero theta13 important</a:t>
            </a:r>
            <a:r>
              <a:rPr lang="en-US" dirty="0"/>
              <a:t> – Julia </a:t>
            </a:r>
            <a:r>
              <a:rPr lang="en-US" dirty="0" err="1"/>
              <a:t>Gehrlein</a:t>
            </a:r>
            <a:endParaRPr lang="en-US" dirty="0"/>
          </a:p>
          <a:p>
            <a:pPr lvl="1"/>
            <a:r>
              <a:rPr lang="en-US" i="1" dirty="0"/>
              <a:t>Early history of </a:t>
            </a:r>
            <a:r>
              <a:rPr lang="en-US" i="1" dirty="0" err="1"/>
              <a:t>Daya</a:t>
            </a:r>
            <a:r>
              <a:rPr lang="en-US" i="1" dirty="0"/>
              <a:t> Bay and BNL involvement</a:t>
            </a:r>
            <a:r>
              <a:rPr lang="en-US" dirty="0"/>
              <a:t> – Steve </a:t>
            </a:r>
            <a:r>
              <a:rPr lang="en-US" dirty="0" err="1"/>
              <a:t>Kettell</a:t>
            </a:r>
            <a:endParaRPr lang="en-US" dirty="0"/>
          </a:p>
          <a:p>
            <a:pPr lvl="1"/>
            <a:r>
              <a:rPr lang="en-US" i="1" dirty="0"/>
              <a:t>Discovery of non-zero theta13 at </a:t>
            </a:r>
            <a:r>
              <a:rPr lang="en-US" i="1" dirty="0" err="1"/>
              <a:t>Daya</a:t>
            </a:r>
            <a:r>
              <a:rPr lang="en-US" i="1" dirty="0"/>
              <a:t> Bay in 55 Days </a:t>
            </a:r>
            <a:r>
              <a:rPr lang="en-US" dirty="0"/>
              <a:t>– Chao Zhang</a:t>
            </a:r>
            <a:endParaRPr lang="en-US" i="1" dirty="0"/>
          </a:p>
          <a:p>
            <a:r>
              <a:rPr lang="en-US" dirty="0"/>
              <a:t>One Thursday at 3pm</a:t>
            </a:r>
          </a:p>
          <a:p>
            <a:pPr lvl="1"/>
            <a:r>
              <a:rPr lang="en-US" i="1" dirty="0"/>
              <a:t>A Decade of Discoveries by the </a:t>
            </a:r>
            <a:r>
              <a:rPr lang="en-US" i="1" dirty="0" err="1"/>
              <a:t>Daya</a:t>
            </a:r>
            <a:r>
              <a:rPr lang="en-US" i="1" dirty="0"/>
              <a:t> Bay reactor neutrino experiment</a:t>
            </a:r>
            <a:r>
              <a:rPr lang="en-US" dirty="0"/>
              <a:t> – David Jaffe</a:t>
            </a:r>
          </a:p>
        </p:txBody>
      </p:sp>
    </p:spTree>
    <p:extLst>
      <p:ext uri="{BB962C8B-B14F-4D97-AF65-F5344CB8AC3E}">
        <p14:creationId xmlns:p14="http://schemas.microsoft.com/office/powerpoint/2010/main" val="146786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364B-BC03-884D-A73B-79DFD85F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86"/>
            <a:ext cx="10515600" cy="1076049"/>
          </a:xfrm>
        </p:spPr>
        <p:txBody>
          <a:bodyPr/>
          <a:lstStyle/>
          <a:p>
            <a:pPr algn="ctr"/>
            <a:r>
              <a:rPr lang="en-US" dirty="0" err="1"/>
              <a:t>Daya</a:t>
            </a:r>
            <a:r>
              <a:rPr lang="en-US" dirty="0"/>
              <a:t> Bay Close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FFF3-2CEB-CF42-AC34-20E0A572B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0909"/>
            <a:ext cx="10515600" cy="4351338"/>
          </a:xfrm>
        </p:spPr>
        <p:txBody>
          <a:bodyPr/>
          <a:lstStyle/>
          <a:p>
            <a:r>
              <a:rPr lang="en-US" dirty="0"/>
              <a:t>Last Friday marked the close of operations of one of the most impactful particle physics experiments of the last couple of decades, and one in which BNL played a pivotal role.</a:t>
            </a:r>
          </a:p>
        </p:txBody>
      </p:sp>
      <p:pic>
        <p:nvPicPr>
          <p:cNvPr id="5" name="Picture 4" descr="A picture containing indoor, table, sitting, cake&#10;&#10;Description automatically generated">
            <a:extLst>
              <a:ext uri="{FF2B5EF4-FFF2-40B4-BE49-F238E27FC236}">
                <a16:creationId xmlns:a16="http://schemas.microsoft.com/office/drawing/2014/main" id="{C78F29E3-CDAB-6246-A802-071EF680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184" y="2360960"/>
            <a:ext cx="7879939" cy="43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18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8CFB0-F9CC-DD4B-9581-A3B1F6F9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This week’s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D4EBE-8946-2348-9D14-1E81221A9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1825625"/>
            <a:ext cx="11420061" cy="4351338"/>
          </a:xfrm>
        </p:spPr>
        <p:txBody>
          <a:bodyPr/>
          <a:lstStyle/>
          <a:p>
            <a:r>
              <a:rPr lang="en-US" dirty="0"/>
              <a:t>This milestone led to commissioning a number of presentations:</a:t>
            </a:r>
          </a:p>
          <a:p>
            <a:r>
              <a:rPr lang="en-US" dirty="0"/>
              <a:t>Three today –</a:t>
            </a:r>
          </a:p>
          <a:p>
            <a:pPr lvl="1"/>
            <a:r>
              <a:rPr lang="en-US" i="1" dirty="0"/>
              <a:t>Why is non-zero theta13 important</a:t>
            </a:r>
            <a:r>
              <a:rPr lang="en-US" dirty="0"/>
              <a:t> – Julia </a:t>
            </a:r>
            <a:r>
              <a:rPr lang="en-US" dirty="0" err="1"/>
              <a:t>Gehrlein</a:t>
            </a:r>
            <a:endParaRPr lang="en-US" dirty="0"/>
          </a:p>
          <a:p>
            <a:pPr lvl="1"/>
            <a:r>
              <a:rPr lang="en-US" i="1" dirty="0"/>
              <a:t>Early history of </a:t>
            </a:r>
            <a:r>
              <a:rPr lang="en-US" i="1" dirty="0" err="1"/>
              <a:t>Daya</a:t>
            </a:r>
            <a:r>
              <a:rPr lang="en-US" i="1" dirty="0"/>
              <a:t> Bay and BNL involvement</a:t>
            </a:r>
            <a:r>
              <a:rPr lang="en-US" dirty="0"/>
              <a:t> – Steve </a:t>
            </a:r>
            <a:r>
              <a:rPr lang="en-US" dirty="0" err="1"/>
              <a:t>Kettell</a:t>
            </a:r>
            <a:endParaRPr lang="en-US" dirty="0"/>
          </a:p>
          <a:p>
            <a:pPr lvl="1"/>
            <a:r>
              <a:rPr lang="en-US" i="1" dirty="0"/>
              <a:t>Discovery of non-zero theta13 at </a:t>
            </a:r>
            <a:r>
              <a:rPr lang="en-US" i="1" dirty="0" err="1"/>
              <a:t>Daya</a:t>
            </a:r>
            <a:r>
              <a:rPr lang="en-US" i="1" dirty="0"/>
              <a:t> Bay in 55 Days </a:t>
            </a:r>
            <a:r>
              <a:rPr lang="en-US" dirty="0"/>
              <a:t>– Chao Zhang</a:t>
            </a:r>
            <a:endParaRPr lang="en-US" i="1" dirty="0"/>
          </a:p>
          <a:p>
            <a:r>
              <a:rPr lang="en-US" dirty="0"/>
              <a:t>One Thursday at 3pm</a:t>
            </a:r>
          </a:p>
          <a:p>
            <a:pPr lvl="1"/>
            <a:r>
              <a:rPr lang="en-US" i="1" dirty="0"/>
              <a:t>A Decade of Discoveries by the </a:t>
            </a:r>
            <a:r>
              <a:rPr lang="en-US" i="1" dirty="0" err="1"/>
              <a:t>Daya</a:t>
            </a:r>
            <a:r>
              <a:rPr lang="en-US" i="1" dirty="0"/>
              <a:t> Bay reactor neutrino experiment</a:t>
            </a:r>
            <a:r>
              <a:rPr lang="en-US" dirty="0"/>
              <a:t> – David Jaffe</a:t>
            </a:r>
          </a:p>
        </p:txBody>
      </p:sp>
    </p:spTree>
    <p:extLst>
      <p:ext uri="{BB962C8B-B14F-4D97-AF65-F5344CB8AC3E}">
        <p14:creationId xmlns:p14="http://schemas.microsoft.com/office/powerpoint/2010/main" val="361214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303F-67A1-584A-936A-99E98526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 few personal reminiscences about the other end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DC3D0-59DC-4C4A-AFE1-B11FF7755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2005 was a very difficult year for the Electronic Detector Group</a:t>
            </a:r>
          </a:p>
          <a:p>
            <a:r>
              <a:rPr lang="en-US" dirty="0"/>
              <a:t>We’d had a proud history in the study of kaon decays.</a:t>
            </a:r>
          </a:p>
          <a:p>
            <a:r>
              <a:rPr lang="en-US" dirty="0"/>
              <a:t>We’d assembled a remarkably strong cadre of physicists.</a:t>
            </a:r>
          </a:p>
          <a:p>
            <a:r>
              <a:rPr lang="en-US" dirty="0"/>
              <a:t>But one by one our experiments had been canceled…</a:t>
            </a:r>
          </a:p>
        </p:txBody>
      </p:sp>
    </p:spTree>
    <p:extLst>
      <p:ext uri="{BB962C8B-B14F-4D97-AF65-F5344CB8AC3E}">
        <p14:creationId xmlns:p14="http://schemas.microsoft.com/office/powerpoint/2010/main" val="338847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7CE3A1B-FA47-8547-A549-E231CE0F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7 Nov 05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C902C7B-767C-DD41-8401-F98B0A5F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L. Littenberg                                               Flavour in the ERA of the LHC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3610B0E-51E9-2540-9545-A040D6AB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A0F7A-5F3F-FD42-96B1-4B778877CC6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C955C886-63B8-2648-80C4-F5EA4573D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3048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BNL AGS E949 K</a:t>
            </a:r>
            <a:r>
              <a:rPr lang="en-US" altLang="en-US" baseline="30000">
                <a:solidFill>
                  <a:schemeClr val="accent2"/>
                </a:solidFill>
              </a:rPr>
              <a:t>+</a:t>
            </a:r>
            <a:r>
              <a:rPr lang="en-US" altLang="en-US">
                <a:solidFill>
                  <a:schemeClr val="accent2"/>
                </a:solidFill>
                <a:sym typeface="Symbol" pitchFamily="2" charset="2"/>
              </a:rPr>
              <a:t></a:t>
            </a:r>
            <a:r>
              <a:rPr lang="en-US" altLang="en-US" baseline="30000">
                <a:solidFill>
                  <a:schemeClr val="accent2"/>
                </a:solidFill>
                <a:sym typeface="Symbol" pitchFamily="2" charset="2"/>
              </a:rPr>
              <a:t>+</a:t>
            </a:r>
            <a:r>
              <a:rPr lang="en-US" altLang="en-US">
                <a:solidFill>
                  <a:schemeClr val="accent2"/>
                </a:solidFill>
                <a:sym typeface="Symbol" pitchFamily="2" charset="2"/>
              </a:rPr>
              <a:t></a:t>
            </a:r>
            <a:r>
              <a:rPr lang="en-US" altLang="en-US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16739" name="Picture 3">
            <a:extLst>
              <a:ext uri="{FF2B5EF4-FFF2-40B4-BE49-F238E27FC236}">
                <a16:creationId xmlns:a16="http://schemas.microsoft.com/office/drawing/2014/main" id="{C69A0B51-300E-EC46-B5FC-74825429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66801"/>
            <a:ext cx="6757988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4" name="Line 8">
            <a:extLst>
              <a:ext uri="{FF2B5EF4-FFF2-40B4-BE49-F238E27FC236}">
                <a16:creationId xmlns:a16="http://schemas.microsoft.com/office/drawing/2014/main" id="{D3256061-C8E0-914F-A760-4C594482A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736013" y="520700"/>
            <a:ext cx="2460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6742" name="Group 6">
            <a:extLst>
              <a:ext uri="{FF2B5EF4-FFF2-40B4-BE49-F238E27FC236}">
                <a16:creationId xmlns:a16="http://schemas.microsoft.com/office/drawing/2014/main" id="{B65FC70B-EEF5-A149-BFA9-8209FC908394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81001"/>
            <a:ext cx="10668000" cy="5832475"/>
            <a:chOff x="0" y="240"/>
            <a:chExt cx="6720" cy="3674"/>
          </a:xfrm>
        </p:grpSpPr>
        <p:pic>
          <p:nvPicPr>
            <p:cNvPr id="116740" name="Picture 4">
              <a:extLst>
                <a:ext uri="{FF2B5EF4-FFF2-40B4-BE49-F238E27FC236}">
                  <a16:creationId xmlns:a16="http://schemas.microsoft.com/office/drawing/2014/main" id="{331C86E1-F55C-B343-A8D3-DC4B8DAD0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"/>
              <a:ext cx="6720" cy="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741" name="WordArt 5">
              <a:extLst>
                <a:ext uri="{FF2B5EF4-FFF2-40B4-BE49-F238E27FC236}">
                  <a16:creationId xmlns:a16="http://schemas.microsoft.com/office/drawing/2014/main" id="{D84883A9-FAC7-304B-97F2-842EF0756F6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64" y="1872"/>
              <a:ext cx="1344" cy="8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rgbClr val="808080"/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DOE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4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aking Glas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303F-67A1-584A-936A-99E98526E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 few personal reminiscences about the other end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DC3D0-59DC-4C4A-AFE1-B11FF7755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2005 was a very difficult year for the Electronic Detector Group</a:t>
            </a:r>
          </a:p>
          <a:p>
            <a:r>
              <a:rPr lang="en-US" dirty="0"/>
              <a:t>We’d had a proud history in the study of kaon decays.</a:t>
            </a:r>
          </a:p>
          <a:p>
            <a:r>
              <a:rPr lang="en-US" dirty="0"/>
              <a:t>We’d assembled a remarkably strong cadre of physicists.</a:t>
            </a:r>
          </a:p>
          <a:p>
            <a:r>
              <a:rPr lang="en-US" dirty="0"/>
              <a:t>But one by one our experiments had been canceled.</a:t>
            </a:r>
          </a:p>
          <a:p>
            <a:r>
              <a:rPr lang="en-US" dirty="0"/>
              <a:t>That summer, the NSF MREFC </a:t>
            </a:r>
            <a:r>
              <a:rPr lang="en-US" b="1" i="1" dirty="0"/>
              <a:t>R</a:t>
            </a:r>
            <a:r>
              <a:rPr lang="en-US" i="1" dirty="0"/>
              <a:t>are </a:t>
            </a:r>
            <a:r>
              <a:rPr lang="en-US" b="1" i="1" dirty="0"/>
              <a:t>S</a:t>
            </a:r>
            <a:r>
              <a:rPr lang="en-US" i="1" dirty="0"/>
              <a:t>ymmetry </a:t>
            </a:r>
            <a:r>
              <a:rPr lang="en-US" b="1" i="1" dirty="0"/>
              <a:t>V</a:t>
            </a:r>
            <a:r>
              <a:rPr lang="en-US" i="1" dirty="0"/>
              <a:t>iolating </a:t>
            </a:r>
            <a:r>
              <a:rPr lang="en-US" b="1" i="1" dirty="0"/>
              <a:t>P</a:t>
            </a:r>
            <a:r>
              <a:rPr lang="en-US" i="1" dirty="0"/>
              <a:t>rocesses</a:t>
            </a:r>
            <a:r>
              <a:rPr lang="en-US" dirty="0"/>
              <a:t> was canceled too, taking with it, our last surviving initiative, </a:t>
            </a:r>
            <a:r>
              <a:rPr lang="en-US" b="1" dirty="0"/>
              <a:t>KOPIO</a:t>
            </a:r>
          </a:p>
        </p:txBody>
      </p:sp>
    </p:spTree>
    <p:extLst>
      <p:ext uri="{BB962C8B-B14F-4D97-AF65-F5344CB8AC3E}">
        <p14:creationId xmlns:p14="http://schemas.microsoft.com/office/powerpoint/2010/main" val="345385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7B171AD7-E3D5-A44E-89BD-78D0E141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6364"/>
            <a:ext cx="89154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Line 9">
            <a:extLst>
              <a:ext uri="{FF2B5EF4-FFF2-40B4-BE49-F238E27FC236}">
                <a16:creationId xmlns:a16="http://schemas.microsoft.com/office/drawing/2014/main" id="{CE85CA24-117E-034B-AECC-1AC22AFD0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665" y="844826"/>
            <a:ext cx="219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40503EC-42EB-2E4D-9F71-AF023FBD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7 Nov 05</a:t>
            </a:r>
          </a:p>
        </p:txBody>
      </p: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F4A30694-A08D-3C4B-801D-A35CB5FF33AF}"/>
              </a:ext>
            </a:extLst>
          </p:cNvPr>
          <p:cNvGrpSpPr>
            <a:grpSpLocks/>
          </p:cNvGrpSpPr>
          <p:nvPr/>
        </p:nvGrpSpPr>
        <p:grpSpPr bwMode="auto">
          <a:xfrm>
            <a:off x="3187148" y="-287406"/>
            <a:ext cx="6343650" cy="6343650"/>
            <a:chOff x="4031" y="-971"/>
            <a:chExt cx="3996" cy="3996"/>
          </a:xfrm>
        </p:grpSpPr>
        <p:pic>
          <p:nvPicPr>
            <p:cNvPr id="6151" name="Picture 7">
              <a:extLst>
                <a:ext uri="{FF2B5EF4-FFF2-40B4-BE49-F238E27FC236}">
                  <a16:creationId xmlns:a16="http://schemas.microsoft.com/office/drawing/2014/main" id="{A1BC6E35-AF5C-594E-BA7C-CE734C045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031" y="-971"/>
              <a:ext cx="3996" cy="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9" name="WordArt 5">
              <a:extLst>
                <a:ext uri="{FF2B5EF4-FFF2-40B4-BE49-F238E27FC236}">
                  <a16:creationId xmlns:a16="http://schemas.microsoft.com/office/drawing/2014/main" id="{10C6EFC2-16BA-ED4F-ACEE-B9BAACA2E59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440" y="1104"/>
              <a:ext cx="640" cy="40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 panose="020B0604020202020204" pitchFamily="34" charset="0"/>
                  <a:cs typeface="Arial Black" panose="020B0604020202020204" pitchFamily="34" charset="0"/>
                </a:rPr>
                <a:t>NSF</a:t>
              </a:r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9C659B-B967-5848-9F52-4702ECB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L. Littenberg                                               Flavour in the ERA of the LHC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887B217-F988-FC43-BAA5-6647F1E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0CAE-5E8E-784E-B063-20AC134E14E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375CB310-835B-D54A-B8F1-6FE767C67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KOPIO K</a:t>
            </a:r>
            <a:r>
              <a:rPr lang="en-US" altLang="en-US" baseline="-25000"/>
              <a:t>L</a:t>
            </a:r>
            <a:r>
              <a:rPr lang="en-US" altLang="en-US">
                <a:sym typeface="Symbol" pitchFamily="2" charset="2"/>
              </a:rPr>
              <a:t></a:t>
            </a:r>
            <a:r>
              <a:rPr lang="en-US" altLang="en-US" baseline="30000">
                <a:sym typeface="Symbol" pitchFamily="2" charset="2"/>
              </a:rPr>
              <a:t>0</a:t>
            </a:r>
            <a:r>
              <a:rPr lang="en-US" altLang="en-US">
                <a:sym typeface="Symbol" pitchFamily="2" charset="2"/>
              </a:rPr>
              <a:t></a:t>
            </a:r>
            <a:r>
              <a:rPr lang="en-US" altLang="en-US"/>
              <a:t> at BNL</a:t>
            </a:r>
          </a:p>
        </p:txBody>
      </p:sp>
    </p:spTree>
    <p:extLst>
      <p:ext uri="{BB962C8B-B14F-4D97-AF65-F5344CB8AC3E}">
        <p14:creationId xmlns:p14="http://schemas.microsoft.com/office/powerpoint/2010/main" val="17166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FD01-DA55-F944-BF96-B15D1778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4115A-1C7C-2941-92F3-26CF43C81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Had a little margin, important data to analyze, other involvement</a:t>
            </a:r>
          </a:p>
          <a:p>
            <a:r>
              <a:rPr lang="en-US" dirty="0"/>
              <a:t>But the writing was on the wall.</a:t>
            </a:r>
          </a:p>
        </p:txBody>
      </p:sp>
      <p:pic>
        <p:nvPicPr>
          <p:cNvPr id="5" name="Picture 4" descr="Workspace and bicycle against brick wall">
            <a:extLst>
              <a:ext uri="{FF2B5EF4-FFF2-40B4-BE49-F238E27FC236}">
                <a16:creationId xmlns:a16="http://schemas.microsoft.com/office/drawing/2014/main" id="{DA895EFC-5784-6948-B8CA-E6E26D246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539" y="2803610"/>
            <a:ext cx="5825722" cy="38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2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FD01-DA55-F944-BF96-B15D1778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4115A-1C7C-2941-92F3-26CF43C81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Had a little margin, important data to analyze, other involvement</a:t>
            </a:r>
          </a:p>
          <a:p>
            <a:r>
              <a:rPr lang="en-US" dirty="0"/>
              <a:t>But the writing was on the wall.</a:t>
            </a:r>
          </a:p>
        </p:txBody>
      </p:sp>
      <p:pic>
        <p:nvPicPr>
          <p:cNvPr id="5" name="Picture 4" descr="Workspace and bicycle against brick wall">
            <a:extLst>
              <a:ext uri="{FF2B5EF4-FFF2-40B4-BE49-F238E27FC236}">
                <a16:creationId xmlns:a16="http://schemas.microsoft.com/office/drawing/2014/main" id="{DA895EFC-5784-6948-B8CA-E6E26D246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539" y="2803610"/>
            <a:ext cx="5825722" cy="38800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2F1F1D-7117-7F4C-997C-3D1B98C28954}"/>
              </a:ext>
            </a:extLst>
          </p:cNvPr>
          <p:cNvSpPr/>
          <p:nvPr/>
        </p:nvSpPr>
        <p:spPr>
          <a:xfrm>
            <a:off x="3183140" y="3035299"/>
            <a:ext cx="57241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902030302020204" pitchFamily="66" charset="0"/>
              </a:rPr>
              <a:t>Your Group is Expensive</a:t>
            </a:r>
          </a:p>
        </p:txBody>
      </p:sp>
    </p:spTree>
    <p:extLst>
      <p:ext uri="{BB962C8B-B14F-4D97-AF65-F5344CB8AC3E}">
        <p14:creationId xmlns:p14="http://schemas.microsoft.com/office/powerpoint/2010/main" val="344079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802</Words>
  <Application>Microsoft Macintosh PowerPoint</Application>
  <PresentationFormat>Widescreen</PresentationFormat>
  <Paragraphs>103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Comic Sans MS</vt:lpstr>
      <vt:lpstr>Office Theme</vt:lpstr>
      <vt:lpstr>Daya Bay</vt:lpstr>
      <vt:lpstr>Daya Bay Close of Operations</vt:lpstr>
      <vt:lpstr>This week’s events</vt:lpstr>
      <vt:lpstr>A few personal reminiscences about the other end …</vt:lpstr>
      <vt:lpstr>BNL AGS E949 K++ </vt:lpstr>
      <vt:lpstr>A few personal reminiscences about the other end …</vt:lpstr>
      <vt:lpstr>KOPIO KL0 at BNL</vt:lpstr>
      <vt:lpstr>Outlook</vt:lpstr>
      <vt:lpstr>Outlook</vt:lpstr>
      <vt:lpstr>Considered Alternatives</vt:lpstr>
      <vt:lpstr>The Visit</vt:lpstr>
      <vt:lpstr>PowerPoint Presentation</vt:lpstr>
      <vt:lpstr>The Visit</vt:lpstr>
      <vt:lpstr>The Visit</vt:lpstr>
      <vt:lpstr>Reactor Experiment Reduced to Its Essence</vt:lpstr>
      <vt:lpstr>The Visit</vt:lpstr>
      <vt:lpstr>The Decision</vt:lpstr>
      <vt:lpstr>Back to this week’s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Daya Bay</dc:title>
  <dc:creator>Brookhaven National Lab</dc:creator>
  <cp:lastModifiedBy>Brookhaven National Lab</cp:lastModifiedBy>
  <cp:revision>16</cp:revision>
  <dcterms:created xsi:type="dcterms:W3CDTF">2020-12-14T18:46:20Z</dcterms:created>
  <dcterms:modified xsi:type="dcterms:W3CDTF">2020-12-15T19:57:43Z</dcterms:modified>
</cp:coreProperties>
</file>